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63" r:id="rId2"/>
    <p:sldId id="404" r:id="rId3"/>
    <p:sldId id="405" r:id="rId4"/>
    <p:sldId id="406" r:id="rId5"/>
    <p:sldId id="407" r:id="rId6"/>
    <p:sldId id="408" r:id="rId7"/>
    <p:sldId id="419" r:id="rId8"/>
    <p:sldId id="420" r:id="rId9"/>
    <p:sldId id="415" r:id="rId10"/>
    <p:sldId id="416" r:id="rId11"/>
    <p:sldId id="417" r:id="rId12"/>
    <p:sldId id="414" r:id="rId13"/>
    <p:sldId id="421" r:id="rId14"/>
    <p:sldId id="409" r:id="rId15"/>
    <p:sldId id="410" r:id="rId16"/>
    <p:sldId id="411" r:id="rId17"/>
    <p:sldId id="412" r:id="rId18"/>
    <p:sldId id="413" r:id="rId19"/>
    <p:sldId id="364" r:id="rId20"/>
  </p:sldIdLst>
  <p:sldSz cx="12188825" cy="6858000"/>
  <p:notesSz cx="7104063" cy="10234613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orient="horz" pos="384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pos="3839">
          <p15:clr>
            <a:srgbClr val="A4A3A4"/>
          </p15:clr>
        </p15:guide>
        <p15:guide id="6" pos="384">
          <p15:clr>
            <a:srgbClr val="A4A3A4"/>
          </p15:clr>
        </p15:guide>
        <p15:guide id="7" pos="7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808080"/>
    <a:srgbClr val="898989"/>
    <a:srgbClr val="85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77358" autoAdjust="0"/>
  </p:normalViewPr>
  <p:slideViewPr>
    <p:cSldViewPr snapToGrid="0">
      <p:cViewPr varScale="1">
        <p:scale>
          <a:sx n="73" d="100"/>
          <a:sy n="73" d="100"/>
        </p:scale>
        <p:origin x="60" y="270"/>
      </p:cViewPr>
      <p:guideLst>
        <p:guide orient="horz" pos="2160"/>
        <p:guide orient="horz" pos="816"/>
        <p:guide orient="horz" pos="3840"/>
        <p:guide orient="horz" pos="1056"/>
        <p:guide pos="3839"/>
        <p:guide pos="384"/>
        <p:guide pos="72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1731"/>
          </a:xfrm>
          <a:prstGeom prst="rect">
            <a:avLst/>
          </a:prstGeom>
        </p:spPr>
        <p:txBody>
          <a:bodyPr vert="horz" lIns="99074" tIns="49537" rIns="99074" bIns="4953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4" y="0"/>
            <a:ext cx="3078427" cy="511731"/>
          </a:xfrm>
          <a:prstGeom prst="rect">
            <a:avLst/>
          </a:prstGeom>
        </p:spPr>
        <p:txBody>
          <a:bodyPr vert="horz" lIns="99074" tIns="49537" rIns="99074" bIns="49537" rtlCol="0"/>
          <a:lstStyle>
            <a:lvl1pPr algn="r">
              <a:defRPr sz="1300"/>
            </a:lvl1pPr>
          </a:lstStyle>
          <a:p>
            <a:fld id="{ADCC02A0-C947-4278-96D1-0DB9C063DF55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721106"/>
            <a:ext cx="3078427" cy="511731"/>
          </a:xfrm>
          <a:prstGeom prst="rect">
            <a:avLst/>
          </a:prstGeom>
        </p:spPr>
        <p:txBody>
          <a:bodyPr vert="horz" lIns="99074" tIns="49537" rIns="99074" bIns="4953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4" y="9721106"/>
            <a:ext cx="3078427" cy="511731"/>
          </a:xfrm>
          <a:prstGeom prst="rect">
            <a:avLst/>
          </a:prstGeom>
        </p:spPr>
        <p:txBody>
          <a:bodyPr vert="horz" lIns="99074" tIns="49537" rIns="99074" bIns="49537" rtlCol="0" anchor="b"/>
          <a:lstStyle>
            <a:lvl1pPr algn="r">
              <a:defRPr sz="1300"/>
            </a:lvl1pPr>
          </a:lstStyle>
          <a:p>
            <a:fld id="{0533FAA7-9DA0-4163-8828-B20FAF1E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2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4788" y="427038"/>
            <a:ext cx="5116512" cy="2879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4" tIns="49537" rIns="99074" bIns="4953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4672" y="3496826"/>
            <a:ext cx="6314723" cy="59701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4670" y="9722885"/>
            <a:ext cx="5051778" cy="25409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77922" y="9722885"/>
            <a:ext cx="631473" cy="25409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100"/>
            </a:lvl1pPr>
          </a:lstStyle>
          <a:p>
            <a:fld id="{8547E1EE-0039-4797-B978-F453418260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6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82880" indent="-137160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39725" indent="-1047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15938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633413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F584-CE71-42A3-9E23-B7349753629C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9" name="logo"/>
          <p:cNvSpPr>
            <a:spLocks noChangeAspect="1" noEditPoints="1"/>
          </p:cNvSpPr>
          <p:nvPr/>
        </p:nvSpPr>
        <p:spPr bwMode="black">
          <a:xfrm>
            <a:off x="10590211" y="5280658"/>
            <a:ext cx="1197865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0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2A04-1593-41E7-90FD-0012A80FCFC6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41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15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683F-786A-4E33-B622-5A27E6E7D5E7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441" y="1661890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057400"/>
            <a:ext cx="10969943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92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7EF2B-D7ED-4EDC-BB30-5E54340B9D58}" type="datetime1">
              <a:rPr lang="en-US"/>
              <a:t>11/2/2018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764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F1CD-D694-4DE7-B6EB-592AE1A117F2}" type="datetime1">
              <a:rPr lang="en-US"/>
              <a:t>11/2/2018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49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3475-6FAF-416C-A4DF-3E7ABA650530}" type="datetime1">
              <a:rPr lang="en-US"/>
              <a:t>11/2/2018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6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056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46F0-BBA7-412E-81F3-6D751344FDB2}" type="datetime1">
              <a:rPr lang="en-US"/>
              <a:t>11/2/2018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95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33CD-CBE4-4C9C-BD2C-758A0A15ED35}" type="datetime1">
              <a:rPr lang="en-US"/>
              <a:t>11/2/2018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1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DBC4B-69F7-461A-B88F-6CACA6023847}" type="datetime1">
              <a:rPr lang="en-US"/>
              <a:t>11/2/2018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92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2C91-B49A-4B2E-B2E4-7D05EB9E348E}" type="datetime1">
              <a:rPr lang="en-US"/>
              <a:t>11/2/2018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08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48EC-458C-463C-AD5E-8A27A004EF59}" type="datetime1">
              <a:rPr lang="en-US"/>
              <a:t>11/2/2018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696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1F620-4BFF-461C-8B03-12D769EDBF6A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sp>
        <p:nvSpPr>
          <p:cNvPr id="9" name="logo"/>
          <p:cNvSpPr>
            <a:spLocks noChangeAspect="1" noEditPoints="1"/>
          </p:cNvSpPr>
          <p:nvPr/>
        </p:nvSpPr>
        <p:spPr bwMode="black">
          <a:xfrm>
            <a:off x="10590211" y="5280659"/>
            <a:ext cx="1197865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2" name="logo"/>
          <p:cNvSpPr>
            <a:spLocks noChangeAspect="1" noEditPoints="1"/>
          </p:cNvSpPr>
          <p:nvPr/>
        </p:nvSpPr>
        <p:spPr bwMode="hidden">
          <a:xfrm>
            <a:off x="10590211" y="5280659"/>
            <a:ext cx="1197865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4247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AD52-3EFA-418A-917E-9B2811C9E39D}" type="datetime1">
              <a:rPr lang="en-US"/>
              <a:t>11/2/2018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37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1"/>
            <a:ext cx="7618016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178" y="1295400"/>
            <a:ext cx="3047206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F6A80-0BAA-46DA-91D8-8EC9C2D5030A}" type="datetime1">
              <a:rPr lang="en-US"/>
              <a:t>11/2/2018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280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960" y="1295400"/>
            <a:ext cx="3900424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E0A9-C056-482B-A37C-8CC942B96301}" type="datetime1">
              <a:rPr lang="en-US"/>
              <a:t>11/2/2018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761D-8D82-4F39-BA4B-A187EB851BB7}" type="datetime1">
              <a:rPr lang="en-US"/>
              <a:t>11/2/2018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78960" y="1295400"/>
            <a:ext cx="3900424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24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1CE6-8F36-4575-B82D-D0FE86888352}" type="datetime1">
              <a:rPr lang="en-US"/>
              <a:t>11/2/2018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265056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265056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10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6B26-21C4-4E16-9B47-BCFD90864A48}" type="datetime1">
              <a:rPr lang="en-US"/>
              <a:t>11/2/2018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7977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6513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7977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6513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1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F24D68-C937-4729-B01F-09BB74C39930}" type="datetime1">
              <a:rPr lang="en-US"/>
              <a:t>11/2/2018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sp>
        <p:nvSpPr>
          <p:cNvPr id="9" name="Freeform 5"/>
          <p:cNvSpPr>
            <a:spLocks noChangeAspect="1" noEditPoints="1"/>
          </p:cNvSpPr>
          <p:nvPr/>
        </p:nvSpPr>
        <p:spPr bwMode="invGray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6408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 bwMode="black">
          <a:xfrm>
            <a:off x="9766298" y="6043633"/>
            <a:ext cx="1931354" cy="258521"/>
            <a:chOff x="3046414" y="3021011"/>
            <a:chExt cx="6095999" cy="815977"/>
          </a:xfrm>
        </p:grpSpPr>
        <p:sp>
          <p:nvSpPr>
            <p:cNvPr id="11" name="Freeform 5"/>
            <p:cNvSpPr>
              <a:spLocks/>
            </p:cNvSpPr>
            <p:nvPr/>
          </p:nvSpPr>
          <p:spPr bwMode="black">
            <a:xfrm>
              <a:off x="3046414" y="3021011"/>
              <a:ext cx="371475" cy="652464"/>
            </a:xfrm>
            <a:custGeom>
              <a:avLst/>
              <a:gdLst>
                <a:gd name="T0" fmla="*/ 0 w 99"/>
                <a:gd name="T1" fmla="*/ 0 h 172"/>
                <a:gd name="T2" fmla="*/ 18 w 99"/>
                <a:gd name="T3" fmla="*/ 0 h 172"/>
                <a:gd name="T4" fmla="*/ 22 w 99"/>
                <a:gd name="T5" fmla="*/ 1 h 172"/>
                <a:gd name="T6" fmla="*/ 24 w 99"/>
                <a:gd name="T7" fmla="*/ 6 h 172"/>
                <a:gd name="T8" fmla="*/ 24 w 99"/>
                <a:gd name="T9" fmla="*/ 101 h 172"/>
                <a:gd name="T10" fmla="*/ 51 w 99"/>
                <a:gd name="T11" fmla="*/ 74 h 172"/>
                <a:gd name="T12" fmla="*/ 70 w 99"/>
                <a:gd name="T13" fmla="*/ 50 h 172"/>
                <a:gd name="T14" fmla="*/ 88 w 99"/>
                <a:gd name="T15" fmla="*/ 50 h 172"/>
                <a:gd name="T16" fmla="*/ 92 w 99"/>
                <a:gd name="T17" fmla="*/ 54 h 172"/>
                <a:gd name="T18" fmla="*/ 90 w 99"/>
                <a:gd name="T19" fmla="*/ 60 h 172"/>
                <a:gd name="T20" fmla="*/ 83 w 99"/>
                <a:gd name="T21" fmla="*/ 69 h 172"/>
                <a:gd name="T22" fmla="*/ 73 w 99"/>
                <a:gd name="T23" fmla="*/ 81 h 172"/>
                <a:gd name="T24" fmla="*/ 60 w 99"/>
                <a:gd name="T25" fmla="*/ 94 h 172"/>
                <a:gd name="T26" fmla="*/ 45 w 99"/>
                <a:gd name="T27" fmla="*/ 107 h 172"/>
                <a:gd name="T28" fmla="*/ 61 w 99"/>
                <a:gd name="T29" fmla="*/ 122 h 172"/>
                <a:gd name="T30" fmla="*/ 75 w 99"/>
                <a:gd name="T31" fmla="*/ 137 h 172"/>
                <a:gd name="T32" fmla="*/ 88 w 99"/>
                <a:gd name="T33" fmla="*/ 153 h 172"/>
                <a:gd name="T34" fmla="*/ 99 w 99"/>
                <a:gd name="T35" fmla="*/ 172 h 172"/>
                <a:gd name="T36" fmla="*/ 77 w 99"/>
                <a:gd name="T37" fmla="*/ 172 h 172"/>
                <a:gd name="T38" fmla="*/ 72 w 99"/>
                <a:gd name="T39" fmla="*/ 171 h 172"/>
                <a:gd name="T40" fmla="*/ 69 w 99"/>
                <a:gd name="T41" fmla="*/ 167 h 172"/>
                <a:gd name="T42" fmla="*/ 61 w 99"/>
                <a:gd name="T43" fmla="*/ 153 h 172"/>
                <a:gd name="T44" fmla="*/ 50 w 99"/>
                <a:gd name="T45" fmla="*/ 141 h 172"/>
                <a:gd name="T46" fmla="*/ 38 w 99"/>
                <a:gd name="T47" fmla="*/ 128 h 172"/>
                <a:gd name="T48" fmla="*/ 24 w 99"/>
                <a:gd name="T49" fmla="*/ 115 h 172"/>
                <a:gd name="T50" fmla="*/ 24 w 99"/>
                <a:gd name="T51" fmla="*/ 172 h 172"/>
                <a:gd name="T52" fmla="*/ 5 w 99"/>
                <a:gd name="T53" fmla="*/ 172 h 172"/>
                <a:gd name="T54" fmla="*/ 0 w 99"/>
                <a:gd name="T55" fmla="*/ 167 h 172"/>
                <a:gd name="T56" fmla="*/ 0 w 99"/>
                <a:gd name="T5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72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35" y="92"/>
                    <a:pt x="44" y="83"/>
                    <a:pt x="51" y="74"/>
                  </a:cubicBezTo>
                  <a:cubicBezTo>
                    <a:pt x="58" y="66"/>
                    <a:pt x="65" y="58"/>
                    <a:pt x="70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91" y="50"/>
                    <a:pt x="92" y="52"/>
                    <a:pt x="92" y="54"/>
                  </a:cubicBezTo>
                  <a:cubicBezTo>
                    <a:pt x="92" y="56"/>
                    <a:pt x="91" y="58"/>
                    <a:pt x="90" y="60"/>
                  </a:cubicBezTo>
                  <a:cubicBezTo>
                    <a:pt x="88" y="63"/>
                    <a:pt x="86" y="65"/>
                    <a:pt x="83" y="69"/>
                  </a:cubicBezTo>
                  <a:cubicBezTo>
                    <a:pt x="81" y="73"/>
                    <a:pt x="77" y="77"/>
                    <a:pt x="73" y="81"/>
                  </a:cubicBezTo>
                  <a:cubicBezTo>
                    <a:pt x="69" y="85"/>
                    <a:pt x="65" y="90"/>
                    <a:pt x="60" y="94"/>
                  </a:cubicBezTo>
                  <a:cubicBezTo>
                    <a:pt x="55" y="99"/>
                    <a:pt x="50" y="103"/>
                    <a:pt x="45" y="107"/>
                  </a:cubicBezTo>
                  <a:cubicBezTo>
                    <a:pt x="51" y="112"/>
                    <a:pt x="57" y="117"/>
                    <a:pt x="61" y="122"/>
                  </a:cubicBezTo>
                  <a:cubicBezTo>
                    <a:pt x="66" y="126"/>
                    <a:pt x="71" y="132"/>
                    <a:pt x="75" y="137"/>
                  </a:cubicBezTo>
                  <a:cubicBezTo>
                    <a:pt x="80" y="142"/>
                    <a:pt x="84" y="148"/>
                    <a:pt x="88" y="153"/>
                  </a:cubicBezTo>
                  <a:cubicBezTo>
                    <a:pt x="92" y="159"/>
                    <a:pt x="95" y="166"/>
                    <a:pt x="99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5" y="172"/>
                    <a:pt x="73" y="172"/>
                    <a:pt x="72" y="171"/>
                  </a:cubicBezTo>
                  <a:cubicBezTo>
                    <a:pt x="71" y="170"/>
                    <a:pt x="70" y="169"/>
                    <a:pt x="69" y="167"/>
                  </a:cubicBezTo>
                  <a:cubicBezTo>
                    <a:pt x="67" y="162"/>
                    <a:pt x="64" y="158"/>
                    <a:pt x="61" y="153"/>
                  </a:cubicBezTo>
                  <a:cubicBezTo>
                    <a:pt x="57" y="149"/>
                    <a:pt x="54" y="145"/>
                    <a:pt x="50" y="141"/>
                  </a:cubicBezTo>
                  <a:cubicBezTo>
                    <a:pt x="47" y="137"/>
                    <a:pt x="43" y="132"/>
                    <a:pt x="38" y="128"/>
                  </a:cubicBezTo>
                  <a:cubicBezTo>
                    <a:pt x="34" y="124"/>
                    <a:pt x="29" y="119"/>
                    <a:pt x="24" y="115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2" y="172"/>
                    <a:pt x="0" y="170"/>
                    <a:pt x="0" y="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black">
            <a:xfrm>
              <a:off x="3444876" y="3198810"/>
              <a:ext cx="360362" cy="487363"/>
            </a:xfrm>
            <a:custGeom>
              <a:avLst/>
              <a:gdLst>
                <a:gd name="T0" fmla="*/ 23 w 96"/>
                <a:gd name="T1" fmla="*/ 73 h 128"/>
                <a:gd name="T2" fmla="*/ 26 w 96"/>
                <a:gd name="T3" fmla="*/ 90 h 128"/>
                <a:gd name="T4" fmla="*/ 31 w 96"/>
                <a:gd name="T5" fmla="*/ 100 h 128"/>
                <a:gd name="T6" fmla="*/ 42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7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7 w 96"/>
                <a:gd name="T19" fmla="*/ 126 h 128"/>
                <a:gd name="T20" fmla="*/ 54 w 96"/>
                <a:gd name="T21" fmla="*/ 128 h 128"/>
                <a:gd name="T22" fmla="*/ 30 w 96"/>
                <a:gd name="T23" fmla="*/ 125 h 128"/>
                <a:gd name="T24" fmla="*/ 13 w 96"/>
                <a:gd name="T25" fmla="*/ 114 h 128"/>
                <a:gd name="T26" fmla="*/ 4 w 96"/>
                <a:gd name="T27" fmla="*/ 94 h 128"/>
                <a:gd name="T28" fmla="*/ 0 w 96"/>
                <a:gd name="T29" fmla="*/ 65 h 128"/>
                <a:gd name="T30" fmla="*/ 4 w 96"/>
                <a:gd name="T31" fmla="*/ 35 h 128"/>
                <a:gd name="T32" fmla="*/ 13 w 96"/>
                <a:gd name="T33" fmla="*/ 15 h 128"/>
                <a:gd name="T34" fmla="*/ 29 w 96"/>
                <a:gd name="T35" fmla="*/ 4 h 128"/>
                <a:gd name="T36" fmla="*/ 51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5 w 96"/>
                <a:gd name="T47" fmla="*/ 63 h 128"/>
                <a:gd name="T48" fmla="*/ 94 w 96"/>
                <a:gd name="T49" fmla="*/ 73 h 128"/>
                <a:gd name="T50" fmla="*/ 23 w 96"/>
                <a:gd name="T51" fmla="*/ 73 h 128"/>
                <a:gd name="T52" fmla="*/ 74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70 w 96"/>
                <a:gd name="T59" fmla="*/ 26 h 128"/>
                <a:gd name="T60" fmla="*/ 51 w 96"/>
                <a:gd name="T61" fmla="*/ 19 h 128"/>
                <a:gd name="T62" fmla="*/ 38 w 96"/>
                <a:gd name="T63" fmla="*/ 21 h 128"/>
                <a:gd name="T64" fmla="*/ 29 w 96"/>
                <a:gd name="T65" fmla="*/ 29 h 128"/>
                <a:gd name="T66" fmla="*/ 25 w 96"/>
                <a:gd name="T67" fmla="*/ 40 h 128"/>
                <a:gd name="T68" fmla="*/ 23 w 96"/>
                <a:gd name="T69" fmla="*/ 56 h 128"/>
                <a:gd name="T70" fmla="*/ 74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3" y="73"/>
                  </a:moveTo>
                  <a:cubicBezTo>
                    <a:pt x="24" y="80"/>
                    <a:pt x="25" y="85"/>
                    <a:pt x="26" y="90"/>
                  </a:cubicBezTo>
                  <a:cubicBezTo>
                    <a:pt x="27" y="94"/>
                    <a:pt x="29" y="98"/>
                    <a:pt x="31" y="100"/>
                  </a:cubicBezTo>
                  <a:cubicBezTo>
                    <a:pt x="34" y="103"/>
                    <a:pt x="37" y="105"/>
                    <a:pt x="42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5" y="109"/>
                    <a:pt x="71" y="108"/>
                    <a:pt x="76" y="108"/>
                  </a:cubicBezTo>
                  <a:cubicBezTo>
                    <a:pt x="81" y="107"/>
                    <a:pt x="85" y="107"/>
                    <a:pt x="87" y="107"/>
                  </a:cubicBezTo>
                  <a:cubicBezTo>
                    <a:pt x="91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9" y="124"/>
                    <a:pt x="83" y="125"/>
                    <a:pt x="77" y="126"/>
                  </a:cubicBezTo>
                  <a:cubicBezTo>
                    <a:pt x="70" y="127"/>
                    <a:pt x="62" y="128"/>
                    <a:pt x="54" y="128"/>
                  </a:cubicBezTo>
                  <a:cubicBezTo>
                    <a:pt x="45" y="128"/>
                    <a:pt x="37" y="127"/>
                    <a:pt x="30" y="125"/>
                  </a:cubicBezTo>
                  <a:cubicBezTo>
                    <a:pt x="23" y="122"/>
                    <a:pt x="18" y="119"/>
                    <a:pt x="13" y="114"/>
                  </a:cubicBezTo>
                  <a:cubicBezTo>
                    <a:pt x="9" y="109"/>
                    <a:pt x="6" y="102"/>
                    <a:pt x="4" y="94"/>
                  </a:cubicBezTo>
                  <a:cubicBezTo>
                    <a:pt x="1" y="86"/>
                    <a:pt x="0" y="76"/>
                    <a:pt x="0" y="65"/>
                  </a:cubicBezTo>
                  <a:cubicBezTo>
                    <a:pt x="0" y="53"/>
                    <a:pt x="1" y="43"/>
                    <a:pt x="4" y="35"/>
                  </a:cubicBezTo>
                  <a:cubicBezTo>
                    <a:pt x="6" y="27"/>
                    <a:pt x="9" y="20"/>
                    <a:pt x="13" y="15"/>
                  </a:cubicBezTo>
                  <a:cubicBezTo>
                    <a:pt x="17" y="10"/>
                    <a:pt x="23" y="6"/>
                    <a:pt x="29" y="4"/>
                  </a:cubicBezTo>
                  <a:cubicBezTo>
                    <a:pt x="35" y="1"/>
                    <a:pt x="42" y="0"/>
                    <a:pt x="51" y="0"/>
                  </a:cubicBezTo>
                  <a:cubicBezTo>
                    <a:pt x="60" y="0"/>
                    <a:pt x="67" y="2"/>
                    <a:pt x="73" y="4"/>
                  </a:cubicBezTo>
                  <a:cubicBezTo>
                    <a:pt x="79" y="7"/>
                    <a:pt x="84" y="10"/>
                    <a:pt x="87" y="15"/>
                  </a:cubicBezTo>
                  <a:cubicBezTo>
                    <a:pt x="91" y="19"/>
                    <a:pt x="93" y="25"/>
                    <a:pt x="94" y="31"/>
                  </a:cubicBezTo>
                  <a:cubicBezTo>
                    <a:pt x="96" y="37"/>
                    <a:pt x="96" y="43"/>
                    <a:pt x="96" y="50"/>
                  </a:cubicBezTo>
                  <a:cubicBezTo>
                    <a:pt x="96" y="55"/>
                    <a:pt x="96" y="59"/>
                    <a:pt x="95" y="63"/>
                  </a:cubicBezTo>
                  <a:cubicBezTo>
                    <a:pt x="95" y="68"/>
                    <a:pt x="94" y="71"/>
                    <a:pt x="94" y="73"/>
                  </a:cubicBezTo>
                  <a:lnTo>
                    <a:pt x="23" y="73"/>
                  </a:lnTo>
                  <a:close/>
                  <a:moveTo>
                    <a:pt x="74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3" y="32"/>
                    <a:pt x="70" y="26"/>
                  </a:cubicBezTo>
                  <a:cubicBezTo>
                    <a:pt x="67" y="21"/>
                    <a:pt x="60" y="19"/>
                    <a:pt x="51" y="19"/>
                  </a:cubicBezTo>
                  <a:cubicBezTo>
                    <a:pt x="46" y="19"/>
                    <a:pt x="41" y="19"/>
                    <a:pt x="38" y="21"/>
                  </a:cubicBezTo>
                  <a:cubicBezTo>
                    <a:pt x="34" y="23"/>
                    <a:pt x="32" y="25"/>
                    <a:pt x="29" y="29"/>
                  </a:cubicBezTo>
                  <a:cubicBezTo>
                    <a:pt x="27" y="32"/>
                    <a:pt x="26" y="36"/>
                    <a:pt x="25" y="40"/>
                  </a:cubicBezTo>
                  <a:cubicBezTo>
                    <a:pt x="24" y="45"/>
                    <a:pt x="24" y="50"/>
                    <a:pt x="23" y="56"/>
                  </a:cubicBezTo>
                  <a:lnTo>
                    <a:pt x="7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black">
            <a:xfrm>
              <a:off x="3890964" y="3198810"/>
              <a:ext cx="361949" cy="487363"/>
            </a:xfrm>
            <a:custGeom>
              <a:avLst/>
              <a:gdLst>
                <a:gd name="T0" fmla="*/ 24 w 96"/>
                <a:gd name="T1" fmla="*/ 73 h 128"/>
                <a:gd name="T2" fmla="*/ 26 w 96"/>
                <a:gd name="T3" fmla="*/ 90 h 128"/>
                <a:gd name="T4" fmla="*/ 31 w 96"/>
                <a:gd name="T5" fmla="*/ 100 h 128"/>
                <a:gd name="T6" fmla="*/ 42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7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7 w 96"/>
                <a:gd name="T19" fmla="*/ 126 h 128"/>
                <a:gd name="T20" fmla="*/ 54 w 96"/>
                <a:gd name="T21" fmla="*/ 128 h 128"/>
                <a:gd name="T22" fmla="*/ 30 w 96"/>
                <a:gd name="T23" fmla="*/ 125 h 128"/>
                <a:gd name="T24" fmla="*/ 13 w 96"/>
                <a:gd name="T25" fmla="*/ 114 h 128"/>
                <a:gd name="T26" fmla="*/ 4 w 96"/>
                <a:gd name="T27" fmla="*/ 94 h 128"/>
                <a:gd name="T28" fmla="*/ 0 w 96"/>
                <a:gd name="T29" fmla="*/ 65 h 128"/>
                <a:gd name="T30" fmla="*/ 4 w 96"/>
                <a:gd name="T31" fmla="*/ 35 h 128"/>
                <a:gd name="T32" fmla="*/ 13 w 96"/>
                <a:gd name="T33" fmla="*/ 15 h 128"/>
                <a:gd name="T34" fmla="*/ 29 w 96"/>
                <a:gd name="T35" fmla="*/ 4 h 128"/>
                <a:gd name="T36" fmla="*/ 51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6 w 96"/>
                <a:gd name="T47" fmla="*/ 63 h 128"/>
                <a:gd name="T48" fmla="*/ 94 w 96"/>
                <a:gd name="T49" fmla="*/ 73 h 128"/>
                <a:gd name="T50" fmla="*/ 24 w 96"/>
                <a:gd name="T51" fmla="*/ 73 h 128"/>
                <a:gd name="T52" fmla="*/ 74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70 w 96"/>
                <a:gd name="T59" fmla="*/ 26 h 128"/>
                <a:gd name="T60" fmla="*/ 51 w 96"/>
                <a:gd name="T61" fmla="*/ 19 h 128"/>
                <a:gd name="T62" fmla="*/ 38 w 96"/>
                <a:gd name="T63" fmla="*/ 21 h 128"/>
                <a:gd name="T64" fmla="*/ 30 w 96"/>
                <a:gd name="T65" fmla="*/ 29 h 128"/>
                <a:gd name="T66" fmla="*/ 25 w 96"/>
                <a:gd name="T67" fmla="*/ 40 h 128"/>
                <a:gd name="T68" fmla="*/ 24 w 96"/>
                <a:gd name="T69" fmla="*/ 56 h 128"/>
                <a:gd name="T70" fmla="*/ 74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4" y="73"/>
                  </a:moveTo>
                  <a:cubicBezTo>
                    <a:pt x="24" y="80"/>
                    <a:pt x="25" y="85"/>
                    <a:pt x="26" y="90"/>
                  </a:cubicBezTo>
                  <a:cubicBezTo>
                    <a:pt x="27" y="94"/>
                    <a:pt x="29" y="98"/>
                    <a:pt x="31" y="100"/>
                  </a:cubicBezTo>
                  <a:cubicBezTo>
                    <a:pt x="34" y="103"/>
                    <a:pt x="38" y="105"/>
                    <a:pt x="42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6" y="109"/>
                    <a:pt x="71" y="108"/>
                    <a:pt x="76" y="108"/>
                  </a:cubicBezTo>
                  <a:cubicBezTo>
                    <a:pt x="81" y="107"/>
                    <a:pt x="85" y="107"/>
                    <a:pt x="87" y="107"/>
                  </a:cubicBezTo>
                  <a:cubicBezTo>
                    <a:pt x="91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9" y="124"/>
                    <a:pt x="83" y="125"/>
                    <a:pt x="77" y="126"/>
                  </a:cubicBezTo>
                  <a:cubicBezTo>
                    <a:pt x="70" y="127"/>
                    <a:pt x="62" y="128"/>
                    <a:pt x="54" y="128"/>
                  </a:cubicBezTo>
                  <a:cubicBezTo>
                    <a:pt x="45" y="128"/>
                    <a:pt x="37" y="127"/>
                    <a:pt x="30" y="125"/>
                  </a:cubicBezTo>
                  <a:cubicBezTo>
                    <a:pt x="23" y="122"/>
                    <a:pt x="18" y="119"/>
                    <a:pt x="13" y="114"/>
                  </a:cubicBezTo>
                  <a:cubicBezTo>
                    <a:pt x="9" y="109"/>
                    <a:pt x="6" y="102"/>
                    <a:pt x="4" y="94"/>
                  </a:cubicBezTo>
                  <a:cubicBezTo>
                    <a:pt x="2" y="86"/>
                    <a:pt x="0" y="76"/>
                    <a:pt x="0" y="65"/>
                  </a:cubicBezTo>
                  <a:cubicBezTo>
                    <a:pt x="0" y="53"/>
                    <a:pt x="2" y="43"/>
                    <a:pt x="4" y="35"/>
                  </a:cubicBezTo>
                  <a:cubicBezTo>
                    <a:pt x="6" y="27"/>
                    <a:pt x="9" y="20"/>
                    <a:pt x="13" y="15"/>
                  </a:cubicBezTo>
                  <a:cubicBezTo>
                    <a:pt x="17" y="10"/>
                    <a:pt x="23" y="6"/>
                    <a:pt x="29" y="4"/>
                  </a:cubicBezTo>
                  <a:cubicBezTo>
                    <a:pt x="35" y="1"/>
                    <a:pt x="42" y="0"/>
                    <a:pt x="51" y="0"/>
                  </a:cubicBezTo>
                  <a:cubicBezTo>
                    <a:pt x="60" y="0"/>
                    <a:pt x="68" y="2"/>
                    <a:pt x="73" y="4"/>
                  </a:cubicBezTo>
                  <a:cubicBezTo>
                    <a:pt x="79" y="7"/>
                    <a:pt x="84" y="10"/>
                    <a:pt x="87" y="15"/>
                  </a:cubicBezTo>
                  <a:cubicBezTo>
                    <a:pt x="91" y="19"/>
                    <a:pt x="93" y="25"/>
                    <a:pt x="94" y="31"/>
                  </a:cubicBezTo>
                  <a:cubicBezTo>
                    <a:pt x="96" y="37"/>
                    <a:pt x="96" y="43"/>
                    <a:pt x="96" y="50"/>
                  </a:cubicBezTo>
                  <a:cubicBezTo>
                    <a:pt x="96" y="55"/>
                    <a:pt x="96" y="59"/>
                    <a:pt x="96" y="63"/>
                  </a:cubicBezTo>
                  <a:cubicBezTo>
                    <a:pt x="95" y="68"/>
                    <a:pt x="94" y="71"/>
                    <a:pt x="94" y="73"/>
                  </a:cubicBezTo>
                  <a:lnTo>
                    <a:pt x="24" y="73"/>
                  </a:lnTo>
                  <a:close/>
                  <a:moveTo>
                    <a:pt x="74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3" y="32"/>
                    <a:pt x="70" y="26"/>
                  </a:cubicBezTo>
                  <a:cubicBezTo>
                    <a:pt x="67" y="21"/>
                    <a:pt x="60" y="19"/>
                    <a:pt x="51" y="19"/>
                  </a:cubicBezTo>
                  <a:cubicBezTo>
                    <a:pt x="46" y="19"/>
                    <a:pt x="41" y="19"/>
                    <a:pt x="38" y="21"/>
                  </a:cubicBezTo>
                  <a:cubicBezTo>
                    <a:pt x="34" y="23"/>
                    <a:pt x="32" y="25"/>
                    <a:pt x="30" y="29"/>
                  </a:cubicBezTo>
                  <a:cubicBezTo>
                    <a:pt x="27" y="32"/>
                    <a:pt x="26" y="36"/>
                    <a:pt x="25" y="40"/>
                  </a:cubicBezTo>
                  <a:cubicBezTo>
                    <a:pt x="24" y="45"/>
                    <a:pt x="24" y="50"/>
                    <a:pt x="24" y="56"/>
                  </a:cubicBezTo>
                  <a:lnTo>
                    <a:pt x="7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black">
            <a:xfrm>
              <a:off x="4327526" y="3201985"/>
              <a:ext cx="398462" cy="627062"/>
            </a:xfrm>
            <a:custGeom>
              <a:avLst/>
              <a:gdLst>
                <a:gd name="T0" fmla="*/ 61 w 106"/>
                <a:gd name="T1" fmla="*/ 126 h 165"/>
                <a:gd name="T2" fmla="*/ 44 w 106"/>
                <a:gd name="T3" fmla="*/ 123 h 165"/>
                <a:gd name="T4" fmla="*/ 32 w 106"/>
                <a:gd name="T5" fmla="*/ 118 h 165"/>
                <a:gd name="T6" fmla="*/ 32 w 106"/>
                <a:gd name="T7" fmla="*/ 165 h 165"/>
                <a:gd name="T8" fmla="*/ 14 w 106"/>
                <a:gd name="T9" fmla="*/ 165 h 165"/>
                <a:gd name="T10" fmla="*/ 8 w 106"/>
                <a:gd name="T11" fmla="*/ 160 h 165"/>
                <a:gd name="T12" fmla="*/ 8 w 106"/>
                <a:gd name="T13" fmla="*/ 79 h 165"/>
                <a:gd name="T14" fmla="*/ 8 w 106"/>
                <a:gd name="T15" fmla="*/ 51 h 165"/>
                <a:gd name="T16" fmla="*/ 9 w 106"/>
                <a:gd name="T17" fmla="*/ 22 h 165"/>
                <a:gd name="T18" fmla="*/ 5 w 106"/>
                <a:gd name="T19" fmla="*/ 22 h 165"/>
                <a:gd name="T20" fmla="*/ 0 w 106"/>
                <a:gd name="T21" fmla="*/ 17 h 165"/>
                <a:gd name="T22" fmla="*/ 0 w 106"/>
                <a:gd name="T23" fmla="*/ 5 h 165"/>
                <a:gd name="T24" fmla="*/ 9 w 106"/>
                <a:gd name="T25" fmla="*/ 3 h 165"/>
                <a:gd name="T26" fmla="*/ 21 w 106"/>
                <a:gd name="T27" fmla="*/ 2 h 165"/>
                <a:gd name="T28" fmla="*/ 34 w 106"/>
                <a:gd name="T29" fmla="*/ 1 h 165"/>
                <a:gd name="T30" fmla="*/ 47 w 106"/>
                <a:gd name="T31" fmla="*/ 0 h 165"/>
                <a:gd name="T32" fmla="*/ 74 w 106"/>
                <a:gd name="T33" fmla="*/ 3 h 165"/>
                <a:gd name="T34" fmla="*/ 92 w 106"/>
                <a:gd name="T35" fmla="*/ 14 h 165"/>
                <a:gd name="T36" fmla="*/ 102 w 106"/>
                <a:gd name="T37" fmla="*/ 33 h 165"/>
                <a:gd name="T38" fmla="*/ 106 w 106"/>
                <a:gd name="T39" fmla="*/ 63 h 165"/>
                <a:gd name="T40" fmla="*/ 95 w 106"/>
                <a:gd name="T41" fmla="*/ 111 h 165"/>
                <a:gd name="T42" fmla="*/ 61 w 106"/>
                <a:gd name="T43" fmla="*/ 126 h 165"/>
                <a:gd name="T44" fmla="*/ 54 w 106"/>
                <a:gd name="T45" fmla="*/ 107 h 165"/>
                <a:gd name="T46" fmla="*/ 66 w 106"/>
                <a:gd name="T47" fmla="*/ 105 h 165"/>
                <a:gd name="T48" fmla="*/ 75 w 106"/>
                <a:gd name="T49" fmla="*/ 98 h 165"/>
                <a:gd name="T50" fmla="*/ 80 w 106"/>
                <a:gd name="T51" fmla="*/ 84 h 165"/>
                <a:gd name="T52" fmla="*/ 81 w 106"/>
                <a:gd name="T53" fmla="*/ 63 h 165"/>
                <a:gd name="T54" fmla="*/ 80 w 106"/>
                <a:gd name="T55" fmla="*/ 43 h 165"/>
                <a:gd name="T56" fmla="*/ 75 w 106"/>
                <a:gd name="T57" fmla="*/ 29 h 165"/>
                <a:gd name="T58" fmla="*/ 64 w 106"/>
                <a:gd name="T59" fmla="*/ 22 h 165"/>
                <a:gd name="T60" fmla="*/ 47 w 106"/>
                <a:gd name="T61" fmla="*/ 19 h 165"/>
                <a:gd name="T62" fmla="*/ 40 w 106"/>
                <a:gd name="T63" fmla="*/ 20 h 165"/>
                <a:gd name="T64" fmla="*/ 32 w 106"/>
                <a:gd name="T65" fmla="*/ 20 h 165"/>
                <a:gd name="T66" fmla="*/ 32 w 106"/>
                <a:gd name="T67" fmla="*/ 102 h 165"/>
                <a:gd name="T68" fmla="*/ 42 w 106"/>
                <a:gd name="T69" fmla="*/ 105 h 165"/>
                <a:gd name="T70" fmla="*/ 54 w 106"/>
                <a:gd name="T71" fmla="*/ 10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5">
                  <a:moveTo>
                    <a:pt x="61" y="126"/>
                  </a:moveTo>
                  <a:cubicBezTo>
                    <a:pt x="54" y="126"/>
                    <a:pt x="48" y="125"/>
                    <a:pt x="44" y="123"/>
                  </a:cubicBezTo>
                  <a:cubicBezTo>
                    <a:pt x="39" y="122"/>
                    <a:pt x="35" y="120"/>
                    <a:pt x="32" y="118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0" y="165"/>
                    <a:pt x="8" y="163"/>
                    <a:pt x="8" y="16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70"/>
                    <a:pt x="8" y="60"/>
                    <a:pt x="8" y="51"/>
                  </a:cubicBezTo>
                  <a:cubicBezTo>
                    <a:pt x="8" y="41"/>
                    <a:pt x="9" y="31"/>
                    <a:pt x="9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5" y="4"/>
                    <a:pt x="9" y="3"/>
                  </a:cubicBezTo>
                  <a:cubicBezTo>
                    <a:pt x="13" y="3"/>
                    <a:pt x="16" y="2"/>
                    <a:pt x="21" y="2"/>
                  </a:cubicBezTo>
                  <a:cubicBezTo>
                    <a:pt x="25" y="2"/>
                    <a:pt x="29" y="1"/>
                    <a:pt x="34" y="1"/>
                  </a:cubicBezTo>
                  <a:cubicBezTo>
                    <a:pt x="38" y="1"/>
                    <a:pt x="43" y="0"/>
                    <a:pt x="47" y="0"/>
                  </a:cubicBezTo>
                  <a:cubicBezTo>
                    <a:pt x="57" y="0"/>
                    <a:pt x="66" y="1"/>
                    <a:pt x="74" y="3"/>
                  </a:cubicBezTo>
                  <a:cubicBezTo>
                    <a:pt x="81" y="5"/>
                    <a:pt x="87" y="9"/>
                    <a:pt x="92" y="14"/>
                  </a:cubicBezTo>
                  <a:cubicBezTo>
                    <a:pt x="97" y="18"/>
                    <a:pt x="100" y="25"/>
                    <a:pt x="102" y="33"/>
                  </a:cubicBezTo>
                  <a:cubicBezTo>
                    <a:pt x="105" y="41"/>
                    <a:pt x="106" y="51"/>
                    <a:pt x="106" y="63"/>
                  </a:cubicBezTo>
                  <a:cubicBezTo>
                    <a:pt x="106" y="84"/>
                    <a:pt x="102" y="100"/>
                    <a:pt x="95" y="111"/>
                  </a:cubicBezTo>
                  <a:cubicBezTo>
                    <a:pt x="87" y="121"/>
                    <a:pt x="76" y="126"/>
                    <a:pt x="61" y="126"/>
                  </a:cubicBezTo>
                  <a:close/>
                  <a:moveTo>
                    <a:pt x="54" y="107"/>
                  </a:moveTo>
                  <a:cubicBezTo>
                    <a:pt x="59" y="107"/>
                    <a:pt x="63" y="106"/>
                    <a:pt x="66" y="105"/>
                  </a:cubicBezTo>
                  <a:cubicBezTo>
                    <a:pt x="70" y="103"/>
                    <a:pt x="73" y="101"/>
                    <a:pt x="75" y="98"/>
                  </a:cubicBezTo>
                  <a:cubicBezTo>
                    <a:pt x="77" y="94"/>
                    <a:pt x="79" y="90"/>
                    <a:pt x="80" y="84"/>
                  </a:cubicBezTo>
                  <a:cubicBezTo>
                    <a:pt x="81" y="78"/>
                    <a:pt x="81" y="71"/>
                    <a:pt x="81" y="63"/>
                  </a:cubicBezTo>
                  <a:cubicBezTo>
                    <a:pt x="81" y="55"/>
                    <a:pt x="81" y="48"/>
                    <a:pt x="80" y="43"/>
                  </a:cubicBezTo>
                  <a:cubicBezTo>
                    <a:pt x="79" y="37"/>
                    <a:pt x="77" y="33"/>
                    <a:pt x="75" y="29"/>
                  </a:cubicBezTo>
                  <a:cubicBezTo>
                    <a:pt x="72" y="26"/>
                    <a:pt x="69" y="23"/>
                    <a:pt x="64" y="22"/>
                  </a:cubicBezTo>
                  <a:cubicBezTo>
                    <a:pt x="60" y="20"/>
                    <a:pt x="54" y="19"/>
                    <a:pt x="47" y="19"/>
                  </a:cubicBezTo>
                  <a:cubicBezTo>
                    <a:pt x="45" y="19"/>
                    <a:pt x="43" y="19"/>
                    <a:pt x="40" y="20"/>
                  </a:cubicBezTo>
                  <a:cubicBezTo>
                    <a:pt x="37" y="20"/>
                    <a:pt x="34" y="20"/>
                    <a:pt x="32" y="20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3"/>
                    <a:pt x="39" y="104"/>
                    <a:pt x="42" y="105"/>
                  </a:cubicBezTo>
                  <a:cubicBezTo>
                    <a:pt x="45" y="106"/>
                    <a:pt x="49" y="107"/>
                    <a:pt x="54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black">
            <a:xfrm>
              <a:off x="5006974" y="3206748"/>
              <a:ext cx="236539" cy="466723"/>
            </a:xfrm>
            <a:custGeom>
              <a:avLst/>
              <a:gdLst>
                <a:gd name="T0" fmla="*/ 55 w 63"/>
                <a:gd name="T1" fmla="*/ 0 h 123"/>
                <a:gd name="T2" fmla="*/ 62 w 63"/>
                <a:gd name="T3" fmla="*/ 2 h 123"/>
                <a:gd name="T4" fmla="*/ 63 w 63"/>
                <a:gd name="T5" fmla="*/ 6 h 123"/>
                <a:gd name="T6" fmla="*/ 63 w 63"/>
                <a:gd name="T7" fmla="*/ 22 h 123"/>
                <a:gd name="T8" fmla="*/ 60 w 63"/>
                <a:gd name="T9" fmla="*/ 22 h 123"/>
                <a:gd name="T10" fmla="*/ 57 w 63"/>
                <a:gd name="T11" fmla="*/ 22 h 123"/>
                <a:gd name="T12" fmla="*/ 39 w 63"/>
                <a:gd name="T13" fmla="*/ 25 h 123"/>
                <a:gd name="T14" fmla="*/ 24 w 63"/>
                <a:gd name="T15" fmla="*/ 36 h 123"/>
                <a:gd name="T16" fmla="*/ 24 w 63"/>
                <a:gd name="T17" fmla="*/ 123 h 123"/>
                <a:gd name="T18" fmla="*/ 5 w 63"/>
                <a:gd name="T19" fmla="*/ 123 h 123"/>
                <a:gd name="T20" fmla="*/ 0 w 63"/>
                <a:gd name="T21" fmla="*/ 118 h 123"/>
                <a:gd name="T22" fmla="*/ 0 w 63"/>
                <a:gd name="T23" fmla="*/ 1 h 123"/>
                <a:gd name="T24" fmla="*/ 14 w 63"/>
                <a:gd name="T25" fmla="*/ 1 h 123"/>
                <a:gd name="T26" fmla="*/ 19 w 63"/>
                <a:gd name="T27" fmla="*/ 2 h 123"/>
                <a:gd name="T28" fmla="*/ 21 w 63"/>
                <a:gd name="T29" fmla="*/ 7 h 123"/>
                <a:gd name="T30" fmla="*/ 22 w 63"/>
                <a:gd name="T31" fmla="*/ 18 h 123"/>
                <a:gd name="T32" fmla="*/ 36 w 63"/>
                <a:gd name="T33" fmla="*/ 6 h 123"/>
                <a:gd name="T34" fmla="*/ 55 w 63"/>
                <a:gd name="T3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123">
                  <a:moveTo>
                    <a:pt x="55" y="0"/>
                  </a:moveTo>
                  <a:cubicBezTo>
                    <a:pt x="58" y="0"/>
                    <a:pt x="60" y="1"/>
                    <a:pt x="62" y="2"/>
                  </a:cubicBezTo>
                  <a:cubicBezTo>
                    <a:pt x="63" y="3"/>
                    <a:pt x="63" y="4"/>
                    <a:pt x="63" y="6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2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0" y="22"/>
                    <a:pt x="44" y="23"/>
                    <a:pt x="39" y="25"/>
                  </a:cubicBezTo>
                  <a:cubicBezTo>
                    <a:pt x="34" y="27"/>
                    <a:pt x="29" y="31"/>
                    <a:pt x="24" y="36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2" y="123"/>
                    <a:pt x="0" y="121"/>
                    <a:pt x="0" y="1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1"/>
                    <a:pt x="18" y="2"/>
                    <a:pt x="19" y="2"/>
                  </a:cubicBezTo>
                  <a:cubicBezTo>
                    <a:pt x="20" y="3"/>
                    <a:pt x="21" y="5"/>
                    <a:pt x="21" y="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3"/>
                    <a:pt x="30" y="9"/>
                    <a:pt x="36" y="6"/>
                  </a:cubicBezTo>
                  <a:cubicBezTo>
                    <a:pt x="42" y="2"/>
                    <a:pt x="48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black">
            <a:xfrm>
              <a:off x="5295902" y="3198810"/>
              <a:ext cx="360362" cy="487363"/>
            </a:xfrm>
            <a:custGeom>
              <a:avLst/>
              <a:gdLst>
                <a:gd name="T0" fmla="*/ 23 w 96"/>
                <a:gd name="T1" fmla="*/ 73 h 128"/>
                <a:gd name="T2" fmla="*/ 25 w 96"/>
                <a:gd name="T3" fmla="*/ 90 h 128"/>
                <a:gd name="T4" fmla="*/ 31 w 96"/>
                <a:gd name="T5" fmla="*/ 100 h 128"/>
                <a:gd name="T6" fmla="*/ 42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7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6 w 96"/>
                <a:gd name="T19" fmla="*/ 126 h 128"/>
                <a:gd name="T20" fmla="*/ 53 w 96"/>
                <a:gd name="T21" fmla="*/ 128 h 128"/>
                <a:gd name="T22" fmla="*/ 30 w 96"/>
                <a:gd name="T23" fmla="*/ 125 h 128"/>
                <a:gd name="T24" fmla="*/ 13 w 96"/>
                <a:gd name="T25" fmla="*/ 114 h 128"/>
                <a:gd name="T26" fmla="*/ 3 w 96"/>
                <a:gd name="T27" fmla="*/ 94 h 128"/>
                <a:gd name="T28" fmla="*/ 0 w 96"/>
                <a:gd name="T29" fmla="*/ 65 h 128"/>
                <a:gd name="T30" fmla="*/ 3 w 96"/>
                <a:gd name="T31" fmla="*/ 35 h 128"/>
                <a:gd name="T32" fmla="*/ 13 w 96"/>
                <a:gd name="T33" fmla="*/ 15 h 128"/>
                <a:gd name="T34" fmla="*/ 28 w 96"/>
                <a:gd name="T35" fmla="*/ 4 h 128"/>
                <a:gd name="T36" fmla="*/ 50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5 w 96"/>
                <a:gd name="T47" fmla="*/ 63 h 128"/>
                <a:gd name="T48" fmla="*/ 93 w 96"/>
                <a:gd name="T49" fmla="*/ 73 h 128"/>
                <a:gd name="T50" fmla="*/ 23 w 96"/>
                <a:gd name="T51" fmla="*/ 73 h 128"/>
                <a:gd name="T52" fmla="*/ 74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69 w 96"/>
                <a:gd name="T59" fmla="*/ 26 h 128"/>
                <a:gd name="T60" fmla="*/ 51 w 96"/>
                <a:gd name="T61" fmla="*/ 19 h 128"/>
                <a:gd name="T62" fmla="*/ 38 w 96"/>
                <a:gd name="T63" fmla="*/ 21 h 128"/>
                <a:gd name="T64" fmla="*/ 29 w 96"/>
                <a:gd name="T65" fmla="*/ 29 h 128"/>
                <a:gd name="T66" fmla="*/ 25 w 96"/>
                <a:gd name="T67" fmla="*/ 40 h 128"/>
                <a:gd name="T68" fmla="*/ 23 w 96"/>
                <a:gd name="T69" fmla="*/ 56 h 128"/>
                <a:gd name="T70" fmla="*/ 74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3" y="73"/>
                  </a:moveTo>
                  <a:cubicBezTo>
                    <a:pt x="24" y="80"/>
                    <a:pt x="24" y="85"/>
                    <a:pt x="25" y="90"/>
                  </a:cubicBezTo>
                  <a:cubicBezTo>
                    <a:pt x="26" y="94"/>
                    <a:pt x="28" y="98"/>
                    <a:pt x="31" y="100"/>
                  </a:cubicBezTo>
                  <a:cubicBezTo>
                    <a:pt x="34" y="103"/>
                    <a:pt x="37" y="105"/>
                    <a:pt x="42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5" y="109"/>
                    <a:pt x="71" y="108"/>
                    <a:pt x="76" y="108"/>
                  </a:cubicBezTo>
                  <a:cubicBezTo>
                    <a:pt x="81" y="107"/>
                    <a:pt x="85" y="107"/>
                    <a:pt x="87" y="107"/>
                  </a:cubicBezTo>
                  <a:cubicBezTo>
                    <a:pt x="90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8" y="124"/>
                    <a:pt x="83" y="125"/>
                    <a:pt x="76" y="126"/>
                  </a:cubicBezTo>
                  <a:cubicBezTo>
                    <a:pt x="70" y="127"/>
                    <a:pt x="62" y="128"/>
                    <a:pt x="53" y="128"/>
                  </a:cubicBezTo>
                  <a:cubicBezTo>
                    <a:pt x="44" y="128"/>
                    <a:pt x="36" y="127"/>
                    <a:pt x="30" y="125"/>
                  </a:cubicBezTo>
                  <a:cubicBezTo>
                    <a:pt x="23" y="122"/>
                    <a:pt x="17" y="119"/>
                    <a:pt x="13" y="114"/>
                  </a:cubicBezTo>
                  <a:cubicBezTo>
                    <a:pt x="9" y="109"/>
                    <a:pt x="5" y="102"/>
                    <a:pt x="3" y="94"/>
                  </a:cubicBezTo>
                  <a:cubicBezTo>
                    <a:pt x="1" y="86"/>
                    <a:pt x="0" y="76"/>
                    <a:pt x="0" y="65"/>
                  </a:cubicBezTo>
                  <a:cubicBezTo>
                    <a:pt x="0" y="53"/>
                    <a:pt x="1" y="43"/>
                    <a:pt x="3" y="35"/>
                  </a:cubicBezTo>
                  <a:cubicBezTo>
                    <a:pt x="5" y="27"/>
                    <a:pt x="9" y="20"/>
                    <a:pt x="13" y="15"/>
                  </a:cubicBezTo>
                  <a:cubicBezTo>
                    <a:pt x="17" y="10"/>
                    <a:pt x="22" y="6"/>
                    <a:pt x="28" y="4"/>
                  </a:cubicBezTo>
                  <a:cubicBezTo>
                    <a:pt x="35" y="1"/>
                    <a:pt x="42" y="0"/>
                    <a:pt x="50" y="0"/>
                  </a:cubicBezTo>
                  <a:cubicBezTo>
                    <a:pt x="60" y="0"/>
                    <a:pt x="67" y="2"/>
                    <a:pt x="73" y="4"/>
                  </a:cubicBezTo>
                  <a:cubicBezTo>
                    <a:pt x="79" y="7"/>
                    <a:pt x="84" y="10"/>
                    <a:pt x="87" y="15"/>
                  </a:cubicBezTo>
                  <a:cubicBezTo>
                    <a:pt x="90" y="19"/>
                    <a:pt x="93" y="25"/>
                    <a:pt x="94" y="31"/>
                  </a:cubicBezTo>
                  <a:cubicBezTo>
                    <a:pt x="95" y="37"/>
                    <a:pt x="96" y="43"/>
                    <a:pt x="96" y="50"/>
                  </a:cubicBezTo>
                  <a:cubicBezTo>
                    <a:pt x="96" y="55"/>
                    <a:pt x="96" y="59"/>
                    <a:pt x="95" y="63"/>
                  </a:cubicBezTo>
                  <a:cubicBezTo>
                    <a:pt x="95" y="68"/>
                    <a:pt x="94" y="71"/>
                    <a:pt x="93" y="73"/>
                  </a:cubicBezTo>
                  <a:lnTo>
                    <a:pt x="23" y="73"/>
                  </a:lnTo>
                  <a:close/>
                  <a:moveTo>
                    <a:pt x="74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3" y="32"/>
                    <a:pt x="69" y="26"/>
                  </a:cubicBezTo>
                  <a:cubicBezTo>
                    <a:pt x="66" y="21"/>
                    <a:pt x="60" y="19"/>
                    <a:pt x="51" y="19"/>
                  </a:cubicBezTo>
                  <a:cubicBezTo>
                    <a:pt x="46" y="19"/>
                    <a:pt x="41" y="19"/>
                    <a:pt x="38" y="21"/>
                  </a:cubicBezTo>
                  <a:cubicBezTo>
                    <a:pt x="34" y="23"/>
                    <a:pt x="31" y="25"/>
                    <a:pt x="29" y="29"/>
                  </a:cubicBezTo>
                  <a:cubicBezTo>
                    <a:pt x="27" y="32"/>
                    <a:pt x="26" y="36"/>
                    <a:pt x="25" y="40"/>
                  </a:cubicBezTo>
                  <a:cubicBezTo>
                    <a:pt x="24" y="45"/>
                    <a:pt x="23" y="50"/>
                    <a:pt x="23" y="56"/>
                  </a:cubicBezTo>
                  <a:lnTo>
                    <a:pt x="7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black">
            <a:xfrm>
              <a:off x="5746750" y="3040059"/>
              <a:ext cx="109537" cy="633412"/>
            </a:xfrm>
            <a:custGeom>
              <a:avLst/>
              <a:gdLst>
                <a:gd name="T0" fmla="*/ 15 w 29"/>
                <a:gd name="T1" fmla="*/ 26 h 167"/>
                <a:gd name="T2" fmla="*/ 3 w 29"/>
                <a:gd name="T3" fmla="*/ 23 h 167"/>
                <a:gd name="T4" fmla="*/ 0 w 29"/>
                <a:gd name="T5" fmla="*/ 13 h 167"/>
                <a:gd name="T6" fmla="*/ 3 w 29"/>
                <a:gd name="T7" fmla="*/ 3 h 167"/>
                <a:gd name="T8" fmla="*/ 15 w 29"/>
                <a:gd name="T9" fmla="*/ 0 h 167"/>
                <a:gd name="T10" fmla="*/ 26 w 29"/>
                <a:gd name="T11" fmla="*/ 3 h 167"/>
                <a:gd name="T12" fmla="*/ 29 w 29"/>
                <a:gd name="T13" fmla="*/ 13 h 167"/>
                <a:gd name="T14" fmla="*/ 26 w 29"/>
                <a:gd name="T15" fmla="*/ 23 h 167"/>
                <a:gd name="T16" fmla="*/ 15 w 29"/>
                <a:gd name="T17" fmla="*/ 26 h 167"/>
                <a:gd name="T18" fmla="*/ 27 w 29"/>
                <a:gd name="T19" fmla="*/ 167 h 167"/>
                <a:gd name="T20" fmla="*/ 8 w 29"/>
                <a:gd name="T21" fmla="*/ 167 h 167"/>
                <a:gd name="T22" fmla="*/ 3 w 29"/>
                <a:gd name="T23" fmla="*/ 162 h 167"/>
                <a:gd name="T24" fmla="*/ 3 w 29"/>
                <a:gd name="T25" fmla="*/ 45 h 167"/>
                <a:gd name="T26" fmla="*/ 21 w 29"/>
                <a:gd name="T27" fmla="*/ 45 h 167"/>
                <a:gd name="T28" fmla="*/ 27 w 29"/>
                <a:gd name="T29" fmla="*/ 51 h 167"/>
                <a:gd name="T30" fmla="*/ 27 w 29"/>
                <a:gd name="T3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67">
                  <a:moveTo>
                    <a:pt x="15" y="26"/>
                  </a:moveTo>
                  <a:cubicBezTo>
                    <a:pt x="9" y="26"/>
                    <a:pt x="5" y="25"/>
                    <a:pt x="3" y="23"/>
                  </a:cubicBezTo>
                  <a:cubicBezTo>
                    <a:pt x="1" y="21"/>
                    <a:pt x="0" y="18"/>
                    <a:pt x="0" y="13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9" y="0"/>
                    <a:pt x="15" y="0"/>
                  </a:cubicBezTo>
                  <a:cubicBezTo>
                    <a:pt x="20" y="0"/>
                    <a:pt x="23" y="1"/>
                    <a:pt x="26" y="3"/>
                  </a:cubicBezTo>
                  <a:cubicBezTo>
                    <a:pt x="28" y="5"/>
                    <a:pt x="29" y="8"/>
                    <a:pt x="29" y="13"/>
                  </a:cubicBezTo>
                  <a:cubicBezTo>
                    <a:pt x="29" y="18"/>
                    <a:pt x="28" y="21"/>
                    <a:pt x="26" y="23"/>
                  </a:cubicBezTo>
                  <a:cubicBezTo>
                    <a:pt x="23" y="25"/>
                    <a:pt x="20" y="26"/>
                    <a:pt x="15" y="26"/>
                  </a:cubicBezTo>
                  <a:close/>
                  <a:moveTo>
                    <a:pt x="27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4" y="167"/>
                    <a:pt x="3" y="165"/>
                    <a:pt x="3" y="162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5" y="45"/>
                    <a:pt x="27" y="47"/>
                    <a:pt x="27" y="51"/>
                  </a:cubicBezTo>
                  <a:lnTo>
                    <a:pt x="27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black">
            <a:xfrm>
              <a:off x="5961062" y="3201985"/>
              <a:ext cx="363537" cy="471486"/>
            </a:xfrm>
            <a:custGeom>
              <a:avLst/>
              <a:gdLst>
                <a:gd name="T0" fmla="*/ 5 w 97"/>
                <a:gd name="T1" fmla="*/ 124 h 124"/>
                <a:gd name="T2" fmla="*/ 0 w 97"/>
                <a:gd name="T3" fmla="*/ 119 h 124"/>
                <a:gd name="T4" fmla="*/ 0 w 97"/>
                <a:gd name="T5" fmla="*/ 2 h 124"/>
                <a:gd name="T6" fmla="*/ 14 w 97"/>
                <a:gd name="T7" fmla="*/ 2 h 124"/>
                <a:gd name="T8" fmla="*/ 19 w 97"/>
                <a:gd name="T9" fmla="*/ 3 h 124"/>
                <a:gd name="T10" fmla="*/ 21 w 97"/>
                <a:gd name="T11" fmla="*/ 8 h 124"/>
                <a:gd name="T12" fmla="*/ 22 w 97"/>
                <a:gd name="T13" fmla="*/ 16 h 124"/>
                <a:gd name="T14" fmla="*/ 60 w 97"/>
                <a:gd name="T15" fmla="*/ 0 h 124"/>
                <a:gd name="T16" fmla="*/ 88 w 97"/>
                <a:gd name="T17" fmla="*/ 11 h 124"/>
                <a:gd name="T18" fmla="*/ 97 w 97"/>
                <a:gd name="T19" fmla="*/ 41 h 124"/>
                <a:gd name="T20" fmla="*/ 97 w 97"/>
                <a:gd name="T21" fmla="*/ 124 h 124"/>
                <a:gd name="T22" fmla="*/ 78 w 97"/>
                <a:gd name="T23" fmla="*/ 124 h 124"/>
                <a:gd name="T24" fmla="*/ 74 w 97"/>
                <a:gd name="T25" fmla="*/ 123 h 124"/>
                <a:gd name="T26" fmla="*/ 72 w 97"/>
                <a:gd name="T27" fmla="*/ 119 h 124"/>
                <a:gd name="T28" fmla="*/ 72 w 97"/>
                <a:gd name="T29" fmla="*/ 43 h 124"/>
                <a:gd name="T30" fmla="*/ 67 w 97"/>
                <a:gd name="T31" fmla="*/ 25 h 124"/>
                <a:gd name="T32" fmla="*/ 52 w 97"/>
                <a:gd name="T33" fmla="*/ 20 h 124"/>
                <a:gd name="T34" fmla="*/ 35 w 97"/>
                <a:gd name="T35" fmla="*/ 24 h 124"/>
                <a:gd name="T36" fmla="*/ 24 w 97"/>
                <a:gd name="T37" fmla="*/ 32 h 124"/>
                <a:gd name="T38" fmla="*/ 24 w 97"/>
                <a:gd name="T39" fmla="*/ 124 h 124"/>
                <a:gd name="T40" fmla="*/ 5 w 97"/>
                <a:gd name="T4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24">
                  <a:moveTo>
                    <a:pt x="5" y="124"/>
                  </a:moveTo>
                  <a:cubicBezTo>
                    <a:pt x="1" y="124"/>
                    <a:pt x="0" y="122"/>
                    <a:pt x="0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7" y="3"/>
                    <a:pt x="19" y="3"/>
                  </a:cubicBezTo>
                  <a:cubicBezTo>
                    <a:pt x="20" y="4"/>
                    <a:pt x="21" y="6"/>
                    <a:pt x="21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5"/>
                    <a:pt x="45" y="0"/>
                    <a:pt x="60" y="0"/>
                  </a:cubicBezTo>
                  <a:cubicBezTo>
                    <a:pt x="73" y="0"/>
                    <a:pt x="83" y="3"/>
                    <a:pt x="88" y="11"/>
                  </a:cubicBezTo>
                  <a:cubicBezTo>
                    <a:pt x="94" y="19"/>
                    <a:pt x="97" y="29"/>
                    <a:pt x="97" y="4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6" y="124"/>
                    <a:pt x="75" y="124"/>
                    <a:pt x="74" y="123"/>
                  </a:cubicBezTo>
                  <a:cubicBezTo>
                    <a:pt x="73" y="122"/>
                    <a:pt x="72" y="121"/>
                    <a:pt x="72" y="119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5"/>
                    <a:pt x="71" y="29"/>
                    <a:pt x="67" y="25"/>
                  </a:cubicBezTo>
                  <a:cubicBezTo>
                    <a:pt x="63" y="22"/>
                    <a:pt x="58" y="20"/>
                    <a:pt x="52" y="20"/>
                  </a:cubicBezTo>
                  <a:cubicBezTo>
                    <a:pt x="45" y="20"/>
                    <a:pt x="39" y="21"/>
                    <a:pt x="35" y="24"/>
                  </a:cubicBezTo>
                  <a:cubicBezTo>
                    <a:pt x="30" y="27"/>
                    <a:pt x="27" y="29"/>
                    <a:pt x="24" y="32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5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black">
            <a:xfrm>
              <a:off x="6400799" y="3209923"/>
              <a:ext cx="379414" cy="463551"/>
            </a:xfrm>
            <a:custGeom>
              <a:avLst/>
              <a:gdLst>
                <a:gd name="T0" fmla="*/ 43 w 101"/>
                <a:gd name="T1" fmla="*/ 122 h 122"/>
                <a:gd name="T2" fmla="*/ 38 w 101"/>
                <a:gd name="T3" fmla="*/ 121 h 122"/>
                <a:gd name="T4" fmla="*/ 36 w 101"/>
                <a:gd name="T5" fmla="*/ 117 h 122"/>
                <a:gd name="T6" fmla="*/ 13 w 101"/>
                <a:gd name="T7" fmla="*/ 59 h 122"/>
                <a:gd name="T8" fmla="*/ 0 w 101"/>
                <a:gd name="T9" fmla="*/ 0 h 122"/>
                <a:gd name="T10" fmla="*/ 20 w 101"/>
                <a:gd name="T11" fmla="*/ 0 h 122"/>
                <a:gd name="T12" fmla="*/ 25 w 101"/>
                <a:gd name="T13" fmla="*/ 6 h 122"/>
                <a:gd name="T14" fmla="*/ 29 w 101"/>
                <a:gd name="T15" fmla="*/ 30 h 122"/>
                <a:gd name="T16" fmla="*/ 35 w 101"/>
                <a:gd name="T17" fmla="*/ 55 h 122"/>
                <a:gd name="T18" fmla="*/ 43 w 101"/>
                <a:gd name="T19" fmla="*/ 79 h 122"/>
                <a:gd name="T20" fmla="*/ 51 w 101"/>
                <a:gd name="T21" fmla="*/ 101 h 122"/>
                <a:gd name="T22" fmla="*/ 60 w 101"/>
                <a:gd name="T23" fmla="*/ 78 h 122"/>
                <a:gd name="T24" fmla="*/ 67 w 101"/>
                <a:gd name="T25" fmla="*/ 52 h 122"/>
                <a:gd name="T26" fmla="*/ 74 w 101"/>
                <a:gd name="T27" fmla="*/ 25 h 122"/>
                <a:gd name="T28" fmla="*/ 78 w 101"/>
                <a:gd name="T29" fmla="*/ 0 h 122"/>
                <a:gd name="T30" fmla="*/ 96 w 101"/>
                <a:gd name="T31" fmla="*/ 0 h 122"/>
                <a:gd name="T32" fmla="*/ 101 w 101"/>
                <a:gd name="T33" fmla="*/ 5 h 122"/>
                <a:gd name="T34" fmla="*/ 100 w 101"/>
                <a:gd name="T35" fmla="*/ 11 h 122"/>
                <a:gd name="T36" fmla="*/ 99 w 101"/>
                <a:gd name="T37" fmla="*/ 19 h 122"/>
                <a:gd name="T38" fmla="*/ 85 w 101"/>
                <a:gd name="T39" fmla="*/ 70 h 122"/>
                <a:gd name="T40" fmla="*/ 64 w 101"/>
                <a:gd name="T41" fmla="*/ 122 h 122"/>
                <a:gd name="T42" fmla="*/ 43 w 101"/>
                <a:gd name="T4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22">
                  <a:moveTo>
                    <a:pt x="43" y="122"/>
                  </a:moveTo>
                  <a:cubicBezTo>
                    <a:pt x="41" y="122"/>
                    <a:pt x="39" y="122"/>
                    <a:pt x="38" y="121"/>
                  </a:cubicBezTo>
                  <a:cubicBezTo>
                    <a:pt x="38" y="120"/>
                    <a:pt x="37" y="119"/>
                    <a:pt x="36" y="117"/>
                  </a:cubicBezTo>
                  <a:cubicBezTo>
                    <a:pt x="27" y="98"/>
                    <a:pt x="20" y="79"/>
                    <a:pt x="13" y="59"/>
                  </a:cubicBezTo>
                  <a:cubicBezTo>
                    <a:pt x="7" y="40"/>
                    <a:pt x="2" y="2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5" y="2"/>
                    <a:pt x="25" y="6"/>
                  </a:cubicBezTo>
                  <a:cubicBezTo>
                    <a:pt x="26" y="13"/>
                    <a:pt x="28" y="21"/>
                    <a:pt x="29" y="30"/>
                  </a:cubicBezTo>
                  <a:cubicBezTo>
                    <a:pt x="31" y="38"/>
                    <a:pt x="33" y="46"/>
                    <a:pt x="35" y="55"/>
                  </a:cubicBezTo>
                  <a:cubicBezTo>
                    <a:pt x="38" y="63"/>
                    <a:pt x="40" y="71"/>
                    <a:pt x="43" y="79"/>
                  </a:cubicBezTo>
                  <a:cubicBezTo>
                    <a:pt x="45" y="87"/>
                    <a:pt x="48" y="95"/>
                    <a:pt x="51" y="101"/>
                  </a:cubicBezTo>
                  <a:cubicBezTo>
                    <a:pt x="54" y="95"/>
                    <a:pt x="57" y="87"/>
                    <a:pt x="60" y="78"/>
                  </a:cubicBezTo>
                  <a:cubicBezTo>
                    <a:pt x="63" y="70"/>
                    <a:pt x="65" y="61"/>
                    <a:pt x="67" y="52"/>
                  </a:cubicBezTo>
                  <a:cubicBezTo>
                    <a:pt x="70" y="43"/>
                    <a:pt x="72" y="34"/>
                    <a:pt x="74" y="25"/>
                  </a:cubicBezTo>
                  <a:cubicBezTo>
                    <a:pt x="75" y="16"/>
                    <a:pt x="77" y="8"/>
                    <a:pt x="7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9" y="0"/>
                    <a:pt x="101" y="2"/>
                    <a:pt x="101" y="5"/>
                  </a:cubicBezTo>
                  <a:cubicBezTo>
                    <a:pt x="101" y="7"/>
                    <a:pt x="101" y="9"/>
                    <a:pt x="100" y="11"/>
                  </a:cubicBezTo>
                  <a:cubicBezTo>
                    <a:pt x="100" y="13"/>
                    <a:pt x="100" y="16"/>
                    <a:pt x="99" y="19"/>
                  </a:cubicBezTo>
                  <a:cubicBezTo>
                    <a:pt x="96" y="36"/>
                    <a:pt x="91" y="53"/>
                    <a:pt x="85" y="70"/>
                  </a:cubicBezTo>
                  <a:cubicBezTo>
                    <a:pt x="79" y="88"/>
                    <a:pt x="72" y="105"/>
                    <a:pt x="64" y="122"/>
                  </a:cubicBezTo>
                  <a:lnTo>
                    <a:pt x="43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black">
            <a:xfrm>
              <a:off x="6840536" y="3198810"/>
              <a:ext cx="360362" cy="487363"/>
            </a:xfrm>
            <a:custGeom>
              <a:avLst/>
              <a:gdLst>
                <a:gd name="T0" fmla="*/ 23 w 96"/>
                <a:gd name="T1" fmla="*/ 73 h 128"/>
                <a:gd name="T2" fmla="*/ 25 w 96"/>
                <a:gd name="T3" fmla="*/ 90 h 128"/>
                <a:gd name="T4" fmla="*/ 31 w 96"/>
                <a:gd name="T5" fmla="*/ 100 h 128"/>
                <a:gd name="T6" fmla="*/ 41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6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6 w 96"/>
                <a:gd name="T19" fmla="*/ 126 h 128"/>
                <a:gd name="T20" fmla="*/ 53 w 96"/>
                <a:gd name="T21" fmla="*/ 128 h 128"/>
                <a:gd name="T22" fmla="*/ 29 w 96"/>
                <a:gd name="T23" fmla="*/ 125 h 128"/>
                <a:gd name="T24" fmla="*/ 13 w 96"/>
                <a:gd name="T25" fmla="*/ 114 h 128"/>
                <a:gd name="T26" fmla="*/ 3 w 96"/>
                <a:gd name="T27" fmla="*/ 94 h 128"/>
                <a:gd name="T28" fmla="*/ 0 w 96"/>
                <a:gd name="T29" fmla="*/ 65 h 128"/>
                <a:gd name="T30" fmla="*/ 3 w 96"/>
                <a:gd name="T31" fmla="*/ 35 h 128"/>
                <a:gd name="T32" fmla="*/ 12 w 96"/>
                <a:gd name="T33" fmla="*/ 15 h 128"/>
                <a:gd name="T34" fmla="*/ 28 w 96"/>
                <a:gd name="T35" fmla="*/ 4 h 128"/>
                <a:gd name="T36" fmla="*/ 50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5 w 96"/>
                <a:gd name="T47" fmla="*/ 63 h 128"/>
                <a:gd name="T48" fmla="*/ 93 w 96"/>
                <a:gd name="T49" fmla="*/ 73 h 128"/>
                <a:gd name="T50" fmla="*/ 23 w 96"/>
                <a:gd name="T51" fmla="*/ 73 h 128"/>
                <a:gd name="T52" fmla="*/ 73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69 w 96"/>
                <a:gd name="T59" fmla="*/ 26 h 128"/>
                <a:gd name="T60" fmla="*/ 51 w 96"/>
                <a:gd name="T61" fmla="*/ 19 h 128"/>
                <a:gd name="T62" fmla="*/ 37 w 96"/>
                <a:gd name="T63" fmla="*/ 21 h 128"/>
                <a:gd name="T64" fmla="*/ 29 w 96"/>
                <a:gd name="T65" fmla="*/ 29 h 128"/>
                <a:gd name="T66" fmla="*/ 24 w 96"/>
                <a:gd name="T67" fmla="*/ 40 h 128"/>
                <a:gd name="T68" fmla="*/ 23 w 96"/>
                <a:gd name="T69" fmla="*/ 56 h 128"/>
                <a:gd name="T70" fmla="*/ 73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3" y="73"/>
                  </a:moveTo>
                  <a:cubicBezTo>
                    <a:pt x="23" y="80"/>
                    <a:pt x="24" y="85"/>
                    <a:pt x="25" y="90"/>
                  </a:cubicBezTo>
                  <a:cubicBezTo>
                    <a:pt x="26" y="94"/>
                    <a:pt x="28" y="98"/>
                    <a:pt x="31" y="100"/>
                  </a:cubicBezTo>
                  <a:cubicBezTo>
                    <a:pt x="33" y="103"/>
                    <a:pt x="37" y="105"/>
                    <a:pt x="41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5" y="109"/>
                    <a:pt x="71" y="108"/>
                    <a:pt x="76" y="108"/>
                  </a:cubicBezTo>
                  <a:cubicBezTo>
                    <a:pt x="81" y="107"/>
                    <a:pt x="84" y="107"/>
                    <a:pt x="86" y="107"/>
                  </a:cubicBezTo>
                  <a:cubicBezTo>
                    <a:pt x="90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8" y="124"/>
                    <a:pt x="83" y="125"/>
                    <a:pt x="76" y="126"/>
                  </a:cubicBezTo>
                  <a:cubicBezTo>
                    <a:pt x="69" y="127"/>
                    <a:pt x="62" y="128"/>
                    <a:pt x="53" y="128"/>
                  </a:cubicBezTo>
                  <a:cubicBezTo>
                    <a:pt x="44" y="128"/>
                    <a:pt x="36" y="127"/>
                    <a:pt x="29" y="125"/>
                  </a:cubicBezTo>
                  <a:cubicBezTo>
                    <a:pt x="23" y="122"/>
                    <a:pt x="17" y="119"/>
                    <a:pt x="13" y="114"/>
                  </a:cubicBezTo>
                  <a:cubicBezTo>
                    <a:pt x="8" y="109"/>
                    <a:pt x="5" y="102"/>
                    <a:pt x="3" y="94"/>
                  </a:cubicBezTo>
                  <a:cubicBezTo>
                    <a:pt x="1" y="86"/>
                    <a:pt x="0" y="76"/>
                    <a:pt x="0" y="65"/>
                  </a:cubicBezTo>
                  <a:cubicBezTo>
                    <a:pt x="0" y="53"/>
                    <a:pt x="1" y="43"/>
                    <a:pt x="3" y="35"/>
                  </a:cubicBezTo>
                  <a:cubicBezTo>
                    <a:pt x="5" y="27"/>
                    <a:pt x="8" y="20"/>
                    <a:pt x="12" y="15"/>
                  </a:cubicBezTo>
                  <a:cubicBezTo>
                    <a:pt x="17" y="10"/>
                    <a:pt x="22" y="6"/>
                    <a:pt x="28" y="4"/>
                  </a:cubicBezTo>
                  <a:cubicBezTo>
                    <a:pt x="34" y="1"/>
                    <a:pt x="42" y="0"/>
                    <a:pt x="50" y="0"/>
                  </a:cubicBezTo>
                  <a:cubicBezTo>
                    <a:pt x="59" y="0"/>
                    <a:pt x="67" y="2"/>
                    <a:pt x="73" y="4"/>
                  </a:cubicBezTo>
                  <a:cubicBezTo>
                    <a:pt x="79" y="7"/>
                    <a:pt x="83" y="10"/>
                    <a:pt x="87" y="15"/>
                  </a:cubicBezTo>
                  <a:cubicBezTo>
                    <a:pt x="90" y="19"/>
                    <a:pt x="92" y="25"/>
                    <a:pt x="94" y="31"/>
                  </a:cubicBezTo>
                  <a:cubicBezTo>
                    <a:pt x="95" y="37"/>
                    <a:pt x="96" y="43"/>
                    <a:pt x="96" y="50"/>
                  </a:cubicBezTo>
                  <a:cubicBezTo>
                    <a:pt x="96" y="55"/>
                    <a:pt x="95" y="59"/>
                    <a:pt x="95" y="63"/>
                  </a:cubicBezTo>
                  <a:cubicBezTo>
                    <a:pt x="94" y="68"/>
                    <a:pt x="94" y="71"/>
                    <a:pt x="93" y="73"/>
                  </a:cubicBezTo>
                  <a:lnTo>
                    <a:pt x="23" y="73"/>
                  </a:lnTo>
                  <a:close/>
                  <a:moveTo>
                    <a:pt x="73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2" y="32"/>
                    <a:pt x="69" y="26"/>
                  </a:cubicBezTo>
                  <a:cubicBezTo>
                    <a:pt x="66" y="21"/>
                    <a:pt x="60" y="19"/>
                    <a:pt x="51" y="19"/>
                  </a:cubicBezTo>
                  <a:cubicBezTo>
                    <a:pt x="45" y="19"/>
                    <a:pt x="41" y="19"/>
                    <a:pt x="37" y="21"/>
                  </a:cubicBezTo>
                  <a:cubicBezTo>
                    <a:pt x="34" y="23"/>
                    <a:pt x="31" y="25"/>
                    <a:pt x="29" y="29"/>
                  </a:cubicBezTo>
                  <a:cubicBezTo>
                    <a:pt x="27" y="32"/>
                    <a:pt x="25" y="36"/>
                    <a:pt x="24" y="40"/>
                  </a:cubicBezTo>
                  <a:cubicBezTo>
                    <a:pt x="24" y="45"/>
                    <a:pt x="23" y="50"/>
                    <a:pt x="23" y="56"/>
                  </a:cubicBezTo>
                  <a:lnTo>
                    <a:pt x="73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black">
            <a:xfrm>
              <a:off x="7297734" y="3201985"/>
              <a:ext cx="365125" cy="471486"/>
            </a:xfrm>
            <a:custGeom>
              <a:avLst/>
              <a:gdLst>
                <a:gd name="T0" fmla="*/ 5 w 97"/>
                <a:gd name="T1" fmla="*/ 124 h 124"/>
                <a:gd name="T2" fmla="*/ 0 w 97"/>
                <a:gd name="T3" fmla="*/ 119 h 124"/>
                <a:gd name="T4" fmla="*/ 0 w 97"/>
                <a:gd name="T5" fmla="*/ 2 h 124"/>
                <a:gd name="T6" fmla="*/ 14 w 97"/>
                <a:gd name="T7" fmla="*/ 2 h 124"/>
                <a:gd name="T8" fmla="*/ 19 w 97"/>
                <a:gd name="T9" fmla="*/ 3 h 124"/>
                <a:gd name="T10" fmla="*/ 21 w 97"/>
                <a:gd name="T11" fmla="*/ 8 h 124"/>
                <a:gd name="T12" fmla="*/ 22 w 97"/>
                <a:gd name="T13" fmla="*/ 16 h 124"/>
                <a:gd name="T14" fmla="*/ 60 w 97"/>
                <a:gd name="T15" fmla="*/ 0 h 124"/>
                <a:gd name="T16" fmla="*/ 88 w 97"/>
                <a:gd name="T17" fmla="*/ 11 h 124"/>
                <a:gd name="T18" fmla="*/ 97 w 97"/>
                <a:gd name="T19" fmla="*/ 41 h 124"/>
                <a:gd name="T20" fmla="*/ 97 w 97"/>
                <a:gd name="T21" fmla="*/ 124 h 124"/>
                <a:gd name="T22" fmla="*/ 78 w 97"/>
                <a:gd name="T23" fmla="*/ 124 h 124"/>
                <a:gd name="T24" fmla="*/ 74 w 97"/>
                <a:gd name="T25" fmla="*/ 123 h 124"/>
                <a:gd name="T26" fmla="*/ 72 w 97"/>
                <a:gd name="T27" fmla="*/ 119 h 124"/>
                <a:gd name="T28" fmla="*/ 72 w 97"/>
                <a:gd name="T29" fmla="*/ 43 h 124"/>
                <a:gd name="T30" fmla="*/ 67 w 97"/>
                <a:gd name="T31" fmla="*/ 25 h 124"/>
                <a:gd name="T32" fmla="*/ 52 w 97"/>
                <a:gd name="T33" fmla="*/ 20 h 124"/>
                <a:gd name="T34" fmla="*/ 35 w 97"/>
                <a:gd name="T35" fmla="*/ 24 h 124"/>
                <a:gd name="T36" fmla="*/ 24 w 97"/>
                <a:gd name="T37" fmla="*/ 32 h 124"/>
                <a:gd name="T38" fmla="*/ 24 w 97"/>
                <a:gd name="T39" fmla="*/ 124 h 124"/>
                <a:gd name="T40" fmla="*/ 5 w 97"/>
                <a:gd name="T4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24">
                  <a:moveTo>
                    <a:pt x="5" y="124"/>
                  </a:moveTo>
                  <a:cubicBezTo>
                    <a:pt x="2" y="124"/>
                    <a:pt x="0" y="122"/>
                    <a:pt x="0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4"/>
                    <a:pt x="21" y="6"/>
                    <a:pt x="21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5"/>
                    <a:pt x="45" y="0"/>
                    <a:pt x="60" y="0"/>
                  </a:cubicBezTo>
                  <a:cubicBezTo>
                    <a:pt x="73" y="0"/>
                    <a:pt x="83" y="3"/>
                    <a:pt x="88" y="11"/>
                  </a:cubicBezTo>
                  <a:cubicBezTo>
                    <a:pt x="94" y="19"/>
                    <a:pt x="97" y="29"/>
                    <a:pt x="97" y="4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6" y="124"/>
                    <a:pt x="75" y="124"/>
                    <a:pt x="74" y="123"/>
                  </a:cubicBezTo>
                  <a:cubicBezTo>
                    <a:pt x="73" y="122"/>
                    <a:pt x="72" y="121"/>
                    <a:pt x="72" y="119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5"/>
                    <a:pt x="71" y="29"/>
                    <a:pt x="67" y="25"/>
                  </a:cubicBezTo>
                  <a:cubicBezTo>
                    <a:pt x="64" y="22"/>
                    <a:pt x="59" y="20"/>
                    <a:pt x="52" y="20"/>
                  </a:cubicBezTo>
                  <a:cubicBezTo>
                    <a:pt x="45" y="20"/>
                    <a:pt x="40" y="21"/>
                    <a:pt x="35" y="24"/>
                  </a:cubicBezTo>
                  <a:cubicBezTo>
                    <a:pt x="30" y="27"/>
                    <a:pt x="27" y="29"/>
                    <a:pt x="24" y="32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5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black">
            <a:xfrm>
              <a:off x="7740647" y="3089272"/>
              <a:ext cx="255587" cy="592137"/>
            </a:xfrm>
            <a:custGeom>
              <a:avLst/>
              <a:gdLst>
                <a:gd name="T0" fmla="*/ 68 w 68"/>
                <a:gd name="T1" fmla="*/ 154 h 156"/>
                <a:gd name="T2" fmla="*/ 58 w 68"/>
                <a:gd name="T3" fmla="*/ 156 h 156"/>
                <a:gd name="T4" fmla="*/ 47 w 68"/>
                <a:gd name="T5" fmla="*/ 156 h 156"/>
                <a:gd name="T6" fmla="*/ 22 w 68"/>
                <a:gd name="T7" fmla="*/ 149 h 156"/>
                <a:gd name="T8" fmla="*/ 14 w 68"/>
                <a:gd name="T9" fmla="*/ 125 h 156"/>
                <a:gd name="T10" fmla="*/ 14 w 68"/>
                <a:gd name="T11" fmla="*/ 51 h 156"/>
                <a:gd name="T12" fmla="*/ 6 w 68"/>
                <a:gd name="T13" fmla="*/ 51 h 156"/>
                <a:gd name="T14" fmla="*/ 0 w 68"/>
                <a:gd name="T15" fmla="*/ 46 h 156"/>
                <a:gd name="T16" fmla="*/ 0 w 68"/>
                <a:gd name="T17" fmla="*/ 32 h 156"/>
                <a:gd name="T18" fmla="*/ 15 w 68"/>
                <a:gd name="T19" fmla="*/ 32 h 156"/>
                <a:gd name="T20" fmla="*/ 16 w 68"/>
                <a:gd name="T21" fmla="*/ 0 h 156"/>
                <a:gd name="T22" fmla="*/ 33 w 68"/>
                <a:gd name="T23" fmla="*/ 0 h 156"/>
                <a:gd name="T24" fmla="*/ 39 w 68"/>
                <a:gd name="T25" fmla="*/ 6 h 156"/>
                <a:gd name="T26" fmla="*/ 39 w 68"/>
                <a:gd name="T27" fmla="*/ 32 h 156"/>
                <a:gd name="T28" fmla="*/ 62 w 68"/>
                <a:gd name="T29" fmla="*/ 32 h 156"/>
                <a:gd name="T30" fmla="*/ 66 w 68"/>
                <a:gd name="T31" fmla="*/ 34 h 156"/>
                <a:gd name="T32" fmla="*/ 68 w 68"/>
                <a:gd name="T33" fmla="*/ 38 h 156"/>
                <a:gd name="T34" fmla="*/ 68 w 68"/>
                <a:gd name="T35" fmla="*/ 51 h 156"/>
                <a:gd name="T36" fmla="*/ 39 w 68"/>
                <a:gd name="T37" fmla="*/ 51 h 156"/>
                <a:gd name="T38" fmla="*/ 39 w 68"/>
                <a:gd name="T39" fmla="*/ 123 h 156"/>
                <a:gd name="T40" fmla="*/ 41 w 68"/>
                <a:gd name="T41" fmla="*/ 133 h 156"/>
                <a:gd name="T42" fmla="*/ 49 w 68"/>
                <a:gd name="T43" fmla="*/ 137 h 156"/>
                <a:gd name="T44" fmla="*/ 56 w 68"/>
                <a:gd name="T45" fmla="*/ 137 h 156"/>
                <a:gd name="T46" fmla="*/ 61 w 68"/>
                <a:gd name="T47" fmla="*/ 137 h 156"/>
                <a:gd name="T48" fmla="*/ 68 w 68"/>
                <a:gd name="T49" fmla="*/ 142 h 156"/>
                <a:gd name="T50" fmla="*/ 68 w 68"/>
                <a:gd name="T51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156">
                  <a:moveTo>
                    <a:pt x="68" y="154"/>
                  </a:moveTo>
                  <a:cubicBezTo>
                    <a:pt x="64" y="155"/>
                    <a:pt x="61" y="155"/>
                    <a:pt x="58" y="156"/>
                  </a:cubicBezTo>
                  <a:cubicBezTo>
                    <a:pt x="54" y="156"/>
                    <a:pt x="51" y="156"/>
                    <a:pt x="47" y="156"/>
                  </a:cubicBezTo>
                  <a:cubicBezTo>
                    <a:pt x="36" y="156"/>
                    <a:pt x="27" y="154"/>
                    <a:pt x="22" y="149"/>
                  </a:cubicBezTo>
                  <a:cubicBezTo>
                    <a:pt x="17" y="144"/>
                    <a:pt x="14" y="136"/>
                    <a:pt x="14" y="125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" y="51"/>
                    <a:pt x="0" y="50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7" y="0"/>
                    <a:pt x="39" y="2"/>
                    <a:pt x="39" y="6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4" y="32"/>
                    <a:pt x="65" y="33"/>
                    <a:pt x="66" y="34"/>
                  </a:cubicBezTo>
                  <a:cubicBezTo>
                    <a:pt x="67" y="35"/>
                    <a:pt x="68" y="36"/>
                    <a:pt x="68" y="38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8"/>
                    <a:pt x="39" y="131"/>
                    <a:pt x="41" y="133"/>
                  </a:cubicBezTo>
                  <a:cubicBezTo>
                    <a:pt x="42" y="136"/>
                    <a:pt x="45" y="137"/>
                    <a:pt x="49" y="137"/>
                  </a:cubicBezTo>
                  <a:cubicBezTo>
                    <a:pt x="52" y="137"/>
                    <a:pt x="54" y="137"/>
                    <a:pt x="56" y="137"/>
                  </a:cubicBezTo>
                  <a:cubicBezTo>
                    <a:pt x="58" y="137"/>
                    <a:pt x="60" y="137"/>
                    <a:pt x="61" y="137"/>
                  </a:cubicBezTo>
                  <a:cubicBezTo>
                    <a:pt x="66" y="137"/>
                    <a:pt x="68" y="139"/>
                    <a:pt x="68" y="142"/>
                  </a:cubicBezTo>
                  <a:lnTo>
                    <a:pt x="68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black">
            <a:xfrm>
              <a:off x="8075610" y="3040059"/>
              <a:ext cx="112713" cy="633412"/>
            </a:xfrm>
            <a:custGeom>
              <a:avLst/>
              <a:gdLst>
                <a:gd name="T0" fmla="*/ 15 w 30"/>
                <a:gd name="T1" fmla="*/ 26 h 167"/>
                <a:gd name="T2" fmla="*/ 3 w 30"/>
                <a:gd name="T3" fmla="*/ 23 h 167"/>
                <a:gd name="T4" fmla="*/ 0 w 30"/>
                <a:gd name="T5" fmla="*/ 13 h 167"/>
                <a:gd name="T6" fmla="*/ 3 w 30"/>
                <a:gd name="T7" fmla="*/ 3 h 167"/>
                <a:gd name="T8" fmla="*/ 15 w 30"/>
                <a:gd name="T9" fmla="*/ 0 h 167"/>
                <a:gd name="T10" fmla="*/ 26 w 30"/>
                <a:gd name="T11" fmla="*/ 3 h 167"/>
                <a:gd name="T12" fmla="*/ 30 w 30"/>
                <a:gd name="T13" fmla="*/ 13 h 167"/>
                <a:gd name="T14" fmla="*/ 26 w 30"/>
                <a:gd name="T15" fmla="*/ 23 h 167"/>
                <a:gd name="T16" fmla="*/ 15 w 30"/>
                <a:gd name="T17" fmla="*/ 26 h 167"/>
                <a:gd name="T18" fmla="*/ 27 w 30"/>
                <a:gd name="T19" fmla="*/ 167 h 167"/>
                <a:gd name="T20" fmla="*/ 8 w 30"/>
                <a:gd name="T21" fmla="*/ 167 h 167"/>
                <a:gd name="T22" fmla="*/ 3 w 30"/>
                <a:gd name="T23" fmla="*/ 162 h 167"/>
                <a:gd name="T24" fmla="*/ 3 w 30"/>
                <a:gd name="T25" fmla="*/ 45 h 167"/>
                <a:gd name="T26" fmla="*/ 21 w 30"/>
                <a:gd name="T27" fmla="*/ 45 h 167"/>
                <a:gd name="T28" fmla="*/ 27 w 30"/>
                <a:gd name="T29" fmla="*/ 51 h 167"/>
                <a:gd name="T30" fmla="*/ 27 w 30"/>
                <a:gd name="T3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167">
                  <a:moveTo>
                    <a:pt x="15" y="26"/>
                  </a:moveTo>
                  <a:cubicBezTo>
                    <a:pt x="9" y="26"/>
                    <a:pt x="6" y="25"/>
                    <a:pt x="3" y="23"/>
                  </a:cubicBezTo>
                  <a:cubicBezTo>
                    <a:pt x="1" y="21"/>
                    <a:pt x="0" y="18"/>
                    <a:pt x="0" y="13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6" y="1"/>
                    <a:pt x="9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8"/>
                    <a:pt x="30" y="13"/>
                  </a:cubicBezTo>
                  <a:cubicBezTo>
                    <a:pt x="30" y="18"/>
                    <a:pt x="28" y="21"/>
                    <a:pt x="26" y="23"/>
                  </a:cubicBezTo>
                  <a:cubicBezTo>
                    <a:pt x="24" y="25"/>
                    <a:pt x="20" y="26"/>
                    <a:pt x="15" y="26"/>
                  </a:cubicBezTo>
                  <a:close/>
                  <a:moveTo>
                    <a:pt x="27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5" y="167"/>
                    <a:pt x="3" y="165"/>
                    <a:pt x="3" y="162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5" y="45"/>
                    <a:pt x="27" y="47"/>
                    <a:pt x="27" y="51"/>
                  </a:cubicBezTo>
                  <a:lnTo>
                    <a:pt x="27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black">
            <a:xfrm>
              <a:off x="8289928" y="3201985"/>
              <a:ext cx="363537" cy="471486"/>
            </a:xfrm>
            <a:custGeom>
              <a:avLst/>
              <a:gdLst>
                <a:gd name="T0" fmla="*/ 5 w 97"/>
                <a:gd name="T1" fmla="*/ 124 h 124"/>
                <a:gd name="T2" fmla="*/ 0 w 97"/>
                <a:gd name="T3" fmla="*/ 119 h 124"/>
                <a:gd name="T4" fmla="*/ 0 w 97"/>
                <a:gd name="T5" fmla="*/ 2 h 124"/>
                <a:gd name="T6" fmla="*/ 14 w 97"/>
                <a:gd name="T7" fmla="*/ 2 h 124"/>
                <a:gd name="T8" fmla="*/ 19 w 97"/>
                <a:gd name="T9" fmla="*/ 3 h 124"/>
                <a:gd name="T10" fmla="*/ 21 w 97"/>
                <a:gd name="T11" fmla="*/ 8 h 124"/>
                <a:gd name="T12" fmla="*/ 22 w 97"/>
                <a:gd name="T13" fmla="*/ 16 h 124"/>
                <a:gd name="T14" fmla="*/ 60 w 97"/>
                <a:gd name="T15" fmla="*/ 0 h 124"/>
                <a:gd name="T16" fmla="*/ 88 w 97"/>
                <a:gd name="T17" fmla="*/ 11 h 124"/>
                <a:gd name="T18" fmla="*/ 97 w 97"/>
                <a:gd name="T19" fmla="*/ 41 h 124"/>
                <a:gd name="T20" fmla="*/ 97 w 97"/>
                <a:gd name="T21" fmla="*/ 124 h 124"/>
                <a:gd name="T22" fmla="*/ 78 w 97"/>
                <a:gd name="T23" fmla="*/ 124 h 124"/>
                <a:gd name="T24" fmla="*/ 74 w 97"/>
                <a:gd name="T25" fmla="*/ 123 h 124"/>
                <a:gd name="T26" fmla="*/ 72 w 97"/>
                <a:gd name="T27" fmla="*/ 119 h 124"/>
                <a:gd name="T28" fmla="*/ 72 w 97"/>
                <a:gd name="T29" fmla="*/ 43 h 124"/>
                <a:gd name="T30" fmla="*/ 67 w 97"/>
                <a:gd name="T31" fmla="*/ 25 h 124"/>
                <a:gd name="T32" fmla="*/ 52 w 97"/>
                <a:gd name="T33" fmla="*/ 20 h 124"/>
                <a:gd name="T34" fmla="*/ 35 w 97"/>
                <a:gd name="T35" fmla="*/ 24 h 124"/>
                <a:gd name="T36" fmla="*/ 24 w 97"/>
                <a:gd name="T37" fmla="*/ 32 h 124"/>
                <a:gd name="T38" fmla="*/ 24 w 97"/>
                <a:gd name="T39" fmla="*/ 124 h 124"/>
                <a:gd name="T40" fmla="*/ 5 w 97"/>
                <a:gd name="T4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24">
                  <a:moveTo>
                    <a:pt x="5" y="124"/>
                  </a:moveTo>
                  <a:cubicBezTo>
                    <a:pt x="2" y="124"/>
                    <a:pt x="0" y="122"/>
                    <a:pt x="0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4"/>
                    <a:pt x="21" y="6"/>
                    <a:pt x="21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5"/>
                    <a:pt x="45" y="0"/>
                    <a:pt x="60" y="0"/>
                  </a:cubicBezTo>
                  <a:cubicBezTo>
                    <a:pt x="73" y="0"/>
                    <a:pt x="83" y="3"/>
                    <a:pt x="88" y="11"/>
                  </a:cubicBezTo>
                  <a:cubicBezTo>
                    <a:pt x="94" y="19"/>
                    <a:pt x="97" y="29"/>
                    <a:pt x="97" y="4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6" y="124"/>
                    <a:pt x="75" y="124"/>
                    <a:pt x="74" y="123"/>
                  </a:cubicBezTo>
                  <a:cubicBezTo>
                    <a:pt x="73" y="122"/>
                    <a:pt x="72" y="121"/>
                    <a:pt x="72" y="119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5"/>
                    <a:pt x="71" y="29"/>
                    <a:pt x="67" y="25"/>
                  </a:cubicBezTo>
                  <a:cubicBezTo>
                    <a:pt x="64" y="22"/>
                    <a:pt x="59" y="20"/>
                    <a:pt x="52" y="20"/>
                  </a:cubicBezTo>
                  <a:cubicBezTo>
                    <a:pt x="45" y="20"/>
                    <a:pt x="40" y="21"/>
                    <a:pt x="35" y="24"/>
                  </a:cubicBezTo>
                  <a:cubicBezTo>
                    <a:pt x="30" y="27"/>
                    <a:pt x="27" y="29"/>
                    <a:pt x="24" y="32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5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black">
            <a:xfrm>
              <a:off x="8751889" y="3201988"/>
              <a:ext cx="390524" cy="635000"/>
            </a:xfrm>
            <a:custGeom>
              <a:avLst/>
              <a:gdLst>
                <a:gd name="T0" fmla="*/ 0 w 104"/>
                <a:gd name="T1" fmla="*/ 62 h 167"/>
                <a:gd name="T2" fmla="*/ 3 w 104"/>
                <a:gd name="T3" fmla="*/ 32 h 167"/>
                <a:gd name="T4" fmla="*/ 14 w 104"/>
                <a:gd name="T5" fmla="*/ 13 h 167"/>
                <a:gd name="T6" fmla="*/ 32 w 104"/>
                <a:gd name="T7" fmla="*/ 3 h 167"/>
                <a:gd name="T8" fmla="*/ 58 w 104"/>
                <a:gd name="T9" fmla="*/ 0 h 167"/>
                <a:gd name="T10" fmla="*/ 78 w 104"/>
                <a:gd name="T11" fmla="*/ 1 h 167"/>
                <a:gd name="T12" fmla="*/ 95 w 104"/>
                <a:gd name="T13" fmla="*/ 4 h 167"/>
                <a:gd name="T14" fmla="*/ 102 w 104"/>
                <a:gd name="T15" fmla="*/ 6 h 167"/>
                <a:gd name="T16" fmla="*/ 104 w 104"/>
                <a:gd name="T17" fmla="*/ 12 h 167"/>
                <a:gd name="T18" fmla="*/ 104 w 104"/>
                <a:gd name="T19" fmla="*/ 22 h 167"/>
                <a:gd name="T20" fmla="*/ 95 w 104"/>
                <a:gd name="T21" fmla="*/ 22 h 167"/>
                <a:gd name="T22" fmla="*/ 96 w 104"/>
                <a:gd name="T23" fmla="*/ 52 h 167"/>
                <a:gd name="T24" fmla="*/ 96 w 104"/>
                <a:gd name="T25" fmla="*/ 81 h 167"/>
                <a:gd name="T26" fmla="*/ 96 w 104"/>
                <a:gd name="T27" fmla="*/ 124 h 167"/>
                <a:gd name="T28" fmla="*/ 85 w 104"/>
                <a:gd name="T29" fmla="*/ 156 h 167"/>
                <a:gd name="T30" fmla="*/ 48 w 104"/>
                <a:gd name="T31" fmla="*/ 167 h 167"/>
                <a:gd name="T32" fmla="*/ 39 w 104"/>
                <a:gd name="T33" fmla="*/ 167 h 167"/>
                <a:gd name="T34" fmla="*/ 30 w 104"/>
                <a:gd name="T35" fmla="*/ 166 h 167"/>
                <a:gd name="T36" fmla="*/ 20 w 104"/>
                <a:gd name="T37" fmla="*/ 164 h 167"/>
                <a:gd name="T38" fmla="*/ 13 w 104"/>
                <a:gd name="T39" fmla="*/ 162 h 167"/>
                <a:gd name="T40" fmla="*/ 9 w 104"/>
                <a:gd name="T41" fmla="*/ 159 h 167"/>
                <a:gd name="T42" fmla="*/ 8 w 104"/>
                <a:gd name="T43" fmla="*/ 155 h 167"/>
                <a:gd name="T44" fmla="*/ 8 w 104"/>
                <a:gd name="T45" fmla="*/ 145 h 167"/>
                <a:gd name="T46" fmla="*/ 25 w 104"/>
                <a:gd name="T47" fmla="*/ 147 h 167"/>
                <a:gd name="T48" fmla="*/ 41 w 104"/>
                <a:gd name="T49" fmla="*/ 147 h 167"/>
                <a:gd name="T50" fmla="*/ 65 w 104"/>
                <a:gd name="T51" fmla="*/ 142 h 167"/>
                <a:gd name="T52" fmla="*/ 72 w 104"/>
                <a:gd name="T53" fmla="*/ 126 h 167"/>
                <a:gd name="T54" fmla="*/ 72 w 104"/>
                <a:gd name="T55" fmla="*/ 111 h 167"/>
                <a:gd name="T56" fmla="*/ 58 w 104"/>
                <a:gd name="T57" fmla="*/ 118 h 167"/>
                <a:gd name="T58" fmla="*/ 42 w 104"/>
                <a:gd name="T59" fmla="*/ 121 h 167"/>
                <a:gd name="T60" fmla="*/ 21 w 104"/>
                <a:gd name="T61" fmla="*/ 116 h 167"/>
                <a:gd name="T62" fmla="*/ 8 w 104"/>
                <a:gd name="T63" fmla="*/ 104 h 167"/>
                <a:gd name="T64" fmla="*/ 2 w 104"/>
                <a:gd name="T65" fmla="*/ 86 h 167"/>
                <a:gd name="T66" fmla="*/ 0 w 104"/>
                <a:gd name="T67" fmla="*/ 62 h 167"/>
                <a:gd name="T68" fmla="*/ 24 w 104"/>
                <a:gd name="T69" fmla="*/ 62 h 167"/>
                <a:gd name="T70" fmla="*/ 25 w 104"/>
                <a:gd name="T71" fmla="*/ 81 h 167"/>
                <a:gd name="T72" fmla="*/ 30 w 104"/>
                <a:gd name="T73" fmla="*/ 93 h 167"/>
                <a:gd name="T74" fmla="*/ 38 w 104"/>
                <a:gd name="T75" fmla="*/ 100 h 167"/>
                <a:gd name="T76" fmla="*/ 49 w 104"/>
                <a:gd name="T77" fmla="*/ 102 h 167"/>
                <a:gd name="T78" fmla="*/ 62 w 104"/>
                <a:gd name="T79" fmla="*/ 100 h 167"/>
                <a:gd name="T80" fmla="*/ 72 w 104"/>
                <a:gd name="T81" fmla="*/ 94 h 167"/>
                <a:gd name="T82" fmla="*/ 72 w 104"/>
                <a:gd name="T83" fmla="*/ 20 h 167"/>
                <a:gd name="T84" fmla="*/ 65 w 104"/>
                <a:gd name="T85" fmla="*/ 20 h 167"/>
                <a:gd name="T86" fmla="*/ 57 w 104"/>
                <a:gd name="T87" fmla="*/ 19 h 167"/>
                <a:gd name="T88" fmla="*/ 42 w 104"/>
                <a:gd name="T89" fmla="*/ 21 h 167"/>
                <a:gd name="T90" fmla="*/ 32 w 104"/>
                <a:gd name="T91" fmla="*/ 27 h 167"/>
                <a:gd name="T92" fmla="*/ 26 w 104"/>
                <a:gd name="T93" fmla="*/ 40 h 167"/>
                <a:gd name="T94" fmla="*/ 24 w 104"/>
                <a:gd name="T95" fmla="*/ 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167">
                  <a:moveTo>
                    <a:pt x="0" y="62"/>
                  </a:moveTo>
                  <a:cubicBezTo>
                    <a:pt x="0" y="50"/>
                    <a:pt x="1" y="40"/>
                    <a:pt x="3" y="32"/>
                  </a:cubicBezTo>
                  <a:cubicBezTo>
                    <a:pt x="5" y="24"/>
                    <a:pt x="9" y="18"/>
                    <a:pt x="14" y="13"/>
                  </a:cubicBezTo>
                  <a:cubicBezTo>
                    <a:pt x="19" y="9"/>
                    <a:pt x="25" y="5"/>
                    <a:pt x="32" y="3"/>
                  </a:cubicBezTo>
                  <a:cubicBezTo>
                    <a:pt x="39" y="1"/>
                    <a:pt x="48" y="0"/>
                    <a:pt x="58" y="0"/>
                  </a:cubicBezTo>
                  <a:cubicBezTo>
                    <a:pt x="64" y="0"/>
                    <a:pt x="71" y="1"/>
                    <a:pt x="78" y="1"/>
                  </a:cubicBezTo>
                  <a:cubicBezTo>
                    <a:pt x="84" y="2"/>
                    <a:pt x="90" y="3"/>
                    <a:pt x="95" y="4"/>
                  </a:cubicBezTo>
                  <a:cubicBezTo>
                    <a:pt x="98" y="4"/>
                    <a:pt x="100" y="5"/>
                    <a:pt x="102" y="6"/>
                  </a:cubicBezTo>
                  <a:cubicBezTo>
                    <a:pt x="103" y="7"/>
                    <a:pt x="104" y="9"/>
                    <a:pt x="104" y="12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6" y="32"/>
                    <a:pt x="96" y="42"/>
                    <a:pt x="96" y="52"/>
                  </a:cubicBezTo>
                  <a:cubicBezTo>
                    <a:pt x="96" y="62"/>
                    <a:pt x="96" y="71"/>
                    <a:pt x="96" y="81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38"/>
                    <a:pt x="92" y="149"/>
                    <a:pt x="85" y="156"/>
                  </a:cubicBezTo>
                  <a:cubicBezTo>
                    <a:pt x="77" y="163"/>
                    <a:pt x="65" y="167"/>
                    <a:pt x="48" y="167"/>
                  </a:cubicBezTo>
                  <a:cubicBezTo>
                    <a:pt x="46" y="167"/>
                    <a:pt x="43" y="167"/>
                    <a:pt x="39" y="167"/>
                  </a:cubicBezTo>
                  <a:cubicBezTo>
                    <a:pt x="36" y="166"/>
                    <a:pt x="33" y="166"/>
                    <a:pt x="30" y="166"/>
                  </a:cubicBezTo>
                  <a:cubicBezTo>
                    <a:pt x="26" y="165"/>
                    <a:pt x="23" y="165"/>
                    <a:pt x="20" y="164"/>
                  </a:cubicBezTo>
                  <a:cubicBezTo>
                    <a:pt x="17" y="164"/>
                    <a:pt x="15" y="163"/>
                    <a:pt x="13" y="162"/>
                  </a:cubicBezTo>
                  <a:cubicBezTo>
                    <a:pt x="11" y="161"/>
                    <a:pt x="10" y="160"/>
                    <a:pt x="9" y="159"/>
                  </a:cubicBezTo>
                  <a:cubicBezTo>
                    <a:pt x="8" y="158"/>
                    <a:pt x="8" y="157"/>
                    <a:pt x="8" y="15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4" y="146"/>
                    <a:pt x="19" y="146"/>
                    <a:pt x="25" y="147"/>
                  </a:cubicBezTo>
                  <a:cubicBezTo>
                    <a:pt x="31" y="147"/>
                    <a:pt x="36" y="147"/>
                    <a:pt x="41" y="147"/>
                  </a:cubicBezTo>
                  <a:cubicBezTo>
                    <a:pt x="53" y="147"/>
                    <a:pt x="61" y="146"/>
                    <a:pt x="65" y="142"/>
                  </a:cubicBezTo>
                  <a:cubicBezTo>
                    <a:pt x="70" y="139"/>
                    <a:pt x="72" y="134"/>
                    <a:pt x="72" y="126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68" y="114"/>
                    <a:pt x="63" y="116"/>
                    <a:pt x="58" y="118"/>
                  </a:cubicBezTo>
                  <a:cubicBezTo>
                    <a:pt x="54" y="120"/>
                    <a:pt x="48" y="121"/>
                    <a:pt x="42" y="121"/>
                  </a:cubicBezTo>
                  <a:cubicBezTo>
                    <a:pt x="33" y="121"/>
                    <a:pt x="26" y="119"/>
                    <a:pt x="21" y="116"/>
                  </a:cubicBezTo>
                  <a:cubicBezTo>
                    <a:pt x="16" y="114"/>
                    <a:pt x="11" y="109"/>
                    <a:pt x="8" y="104"/>
                  </a:cubicBezTo>
                  <a:cubicBezTo>
                    <a:pt x="5" y="99"/>
                    <a:pt x="3" y="93"/>
                    <a:pt x="2" y="86"/>
                  </a:cubicBezTo>
                  <a:cubicBezTo>
                    <a:pt x="0" y="79"/>
                    <a:pt x="0" y="71"/>
                    <a:pt x="0" y="62"/>
                  </a:cubicBezTo>
                  <a:close/>
                  <a:moveTo>
                    <a:pt x="24" y="62"/>
                  </a:moveTo>
                  <a:cubicBezTo>
                    <a:pt x="24" y="69"/>
                    <a:pt x="24" y="76"/>
                    <a:pt x="25" y="81"/>
                  </a:cubicBezTo>
                  <a:cubicBezTo>
                    <a:pt x="26" y="86"/>
                    <a:pt x="28" y="90"/>
                    <a:pt x="30" y="93"/>
                  </a:cubicBezTo>
                  <a:cubicBezTo>
                    <a:pt x="32" y="96"/>
                    <a:pt x="34" y="99"/>
                    <a:pt x="38" y="100"/>
                  </a:cubicBezTo>
                  <a:cubicBezTo>
                    <a:pt x="41" y="101"/>
                    <a:pt x="44" y="102"/>
                    <a:pt x="49" y="102"/>
                  </a:cubicBezTo>
                  <a:cubicBezTo>
                    <a:pt x="54" y="102"/>
                    <a:pt x="58" y="101"/>
                    <a:pt x="62" y="100"/>
                  </a:cubicBezTo>
                  <a:cubicBezTo>
                    <a:pt x="65" y="98"/>
                    <a:pt x="69" y="96"/>
                    <a:pt x="72" y="94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0" y="20"/>
                    <a:pt x="67" y="20"/>
                    <a:pt x="65" y="20"/>
                  </a:cubicBezTo>
                  <a:cubicBezTo>
                    <a:pt x="62" y="19"/>
                    <a:pt x="59" y="19"/>
                    <a:pt x="57" y="19"/>
                  </a:cubicBezTo>
                  <a:cubicBezTo>
                    <a:pt x="51" y="19"/>
                    <a:pt x="46" y="20"/>
                    <a:pt x="42" y="21"/>
                  </a:cubicBezTo>
                  <a:cubicBezTo>
                    <a:pt x="38" y="22"/>
                    <a:pt x="34" y="24"/>
                    <a:pt x="32" y="27"/>
                  </a:cubicBezTo>
                  <a:cubicBezTo>
                    <a:pt x="29" y="31"/>
                    <a:pt x="27" y="35"/>
                    <a:pt x="26" y="40"/>
                  </a:cubicBezTo>
                  <a:cubicBezTo>
                    <a:pt x="24" y="46"/>
                    <a:pt x="24" y="53"/>
                    <a:pt x="24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" name="Freeform 5"/>
          <p:cNvSpPr>
            <a:spLocks noChangeAspect="1" noEditPoints="1"/>
          </p:cNvSpPr>
          <p:nvPr/>
        </p:nvSpPr>
        <p:spPr bwMode="invGray">
          <a:xfrm>
            <a:off x="8909769" y="5822416"/>
            <a:ext cx="656108" cy="656108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8929FE-5680-4A6E-A653-41DB6647F7F8}" type="datetime1">
              <a:rPr lang="en-US"/>
              <a:t>11/2/2018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057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  <p15:guide id="3" pos="736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Option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D01B667-04F9-4703-AC0B-828EB3ABAE35}" type="datetime1">
              <a:rPr lang="en-US"/>
              <a:t>11/2/2018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15" y="2018975"/>
            <a:ext cx="4925995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7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6DBA-136A-446D-B741-EEB23C8498AD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2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ECA1-E7E1-4AC7-9CB1-0D76AD69A72F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53" y="5239423"/>
            <a:ext cx="1348829" cy="1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67712" y="304801"/>
            <a:ext cx="1011672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04801"/>
            <a:ext cx="9649486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6AD4-79A0-493F-8AF8-E45415206710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653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6DBF-C943-4C33-8ABC-7B99CA9E705A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53" y="5239423"/>
            <a:ext cx="1348829" cy="1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4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1F620-4BFF-461C-8B03-12D769EDBF6A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53" y="5239423"/>
            <a:ext cx="1348829" cy="1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4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5000" b="0" cap="none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1749-A6A4-444F-9236-F3A2F16E8B71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20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/>
        </p:nvSpPr>
        <p:spPr bwMode="invGray">
          <a:xfrm>
            <a:off x="11615922" y="6389905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5000" b="0" cap="none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D658151-97A2-4D40-9E07-4BB154ADB58E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0405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/>
        </p:nvSpPr>
        <p:spPr bwMode="black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121" y="304800"/>
            <a:ext cx="9141619" cy="2743200"/>
          </a:xfrm>
        </p:spPr>
        <p:txBody>
          <a:bodyPr anchor="t"/>
          <a:lstStyle>
            <a:lvl1pPr marL="174625" indent="-174625" algn="l">
              <a:defRPr sz="5000" b="0" cap="none" spc="-100" baseline="0"/>
            </a:lvl1pPr>
          </a:lstStyle>
          <a:p>
            <a:r>
              <a:t>“Click to add quote here. Type quotation marks before and after text.”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2200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/>
              <a:t>Click to add quoted person’s name, title, company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3AA66C-46CD-4068-8A3F-00C6671838E0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181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DA002-A9F7-4025-93E2-3CE42C904922}" type="datetime1">
              <a:rPr lang="en-US"/>
              <a:t>11/2/2018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010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295401"/>
            <a:ext cx="10969943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81825" y="6478524"/>
            <a:ext cx="812588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D5A803B-2411-42AB-9040-AFD04F46E49C}" type="datetime1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0" y="6478524"/>
            <a:ext cx="4572000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611" y="6478524"/>
            <a:ext cx="304721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576902" y="6311365"/>
            <a:ext cx="376291" cy="376291"/>
            <a:chOff x="11576902" y="6311365"/>
            <a:chExt cx="376291" cy="376291"/>
          </a:xfrm>
        </p:grpSpPr>
        <p:sp>
          <p:nvSpPr>
            <p:cNvPr id="8" name="Oval 7"/>
            <p:cNvSpPr/>
            <p:nvPr userDrawn="1"/>
          </p:nvSpPr>
          <p:spPr>
            <a:xfrm>
              <a:off x="11576902" y="6311365"/>
              <a:ext cx="376291" cy="37629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1" name="logo"/>
            <p:cNvSpPr>
              <a:spLocks noChangeAspect="1" noEditPoints="1"/>
            </p:cNvSpPr>
            <p:nvPr userDrawn="1"/>
          </p:nvSpPr>
          <p:spPr bwMode="black">
            <a:xfrm>
              <a:off x="11586739" y="6321202"/>
              <a:ext cx="356616" cy="356616"/>
            </a:xfrm>
            <a:custGeom>
              <a:avLst/>
              <a:gdLst>
                <a:gd name="T0" fmla="*/ 864 w 1728"/>
                <a:gd name="T1" fmla="*/ 1728 h 1728"/>
                <a:gd name="T2" fmla="*/ 838 w 1728"/>
                <a:gd name="T3" fmla="*/ 1728 h 1728"/>
                <a:gd name="T4" fmla="*/ 1015 w 1728"/>
                <a:gd name="T5" fmla="*/ 1243 h 1728"/>
                <a:gd name="T6" fmla="*/ 1258 w 1728"/>
                <a:gd name="T7" fmla="*/ 1243 h 1728"/>
                <a:gd name="T8" fmla="*/ 1362 w 1728"/>
                <a:gd name="T9" fmla="*/ 1170 h 1728"/>
                <a:gd name="T10" fmla="*/ 1554 w 1728"/>
                <a:gd name="T11" fmla="*/ 643 h 1728"/>
                <a:gd name="T12" fmla="*/ 1444 w 1728"/>
                <a:gd name="T13" fmla="*/ 487 h 1728"/>
                <a:gd name="T14" fmla="*/ 1107 w 1728"/>
                <a:gd name="T15" fmla="*/ 487 h 1728"/>
                <a:gd name="T16" fmla="*/ 824 w 1728"/>
                <a:gd name="T17" fmla="*/ 1264 h 1728"/>
                <a:gd name="T18" fmla="*/ 824 w 1728"/>
                <a:gd name="T19" fmla="*/ 1264 h 1728"/>
                <a:gd name="T20" fmla="*/ 664 w 1728"/>
                <a:gd name="T21" fmla="*/ 1705 h 1728"/>
                <a:gd name="T22" fmla="*/ 0 w 1728"/>
                <a:gd name="T23" fmla="*/ 864 h 1728"/>
                <a:gd name="T24" fmla="*/ 631 w 1728"/>
                <a:gd name="T25" fmla="*/ 32 h 1728"/>
                <a:gd name="T26" fmla="*/ 465 w 1728"/>
                <a:gd name="T27" fmla="*/ 487 h 1728"/>
                <a:gd name="T28" fmla="*/ 465 w 1728"/>
                <a:gd name="T29" fmla="*/ 487 h 1728"/>
                <a:gd name="T30" fmla="*/ 190 w 1728"/>
                <a:gd name="T31" fmla="*/ 1243 h 1728"/>
                <a:gd name="T32" fmla="*/ 373 w 1728"/>
                <a:gd name="T33" fmla="*/ 1243 h 1728"/>
                <a:gd name="T34" fmla="*/ 607 w 1728"/>
                <a:gd name="T35" fmla="*/ 600 h 1728"/>
                <a:gd name="T36" fmla="*/ 745 w 1728"/>
                <a:gd name="T37" fmla="*/ 600 h 1728"/>
                <a:gd name="T38" fmla="*/ 511 w 1728"/>
                <a:gd name="T39" fmla="*/ 1243 h 1728"/>
                <a:gd name="T40" fmla="*/ 694 w 1728"/>
                <a:gd name="T41" fmla="*/ 1243 h 1728"/>
                <a:gd name="T42" fmla="*/ 912 w 1728"/>
                <a:gd name="T43" fmla="*/ 643 h 1728"/>
                <a:gd name="T44" fmla="*/ 802 w 1728"/>
                <a:gd name="T45" fmla="*/ 487 h 1728"/>
                <a:gd name="T46" fmla="*/ 649 w 1728"/>
                <a:gd name="T47" fmla="*/ 487 h 1728"/>
                <a:gd name="T48" fmla="*/ 825 w 1728"/>
                <a:gd name="T49" fmla="*/ 1 h 1728"/>
                <a:gd name="T50" fmla="*/ 864 w 1728"/>
                <a:gd name="T51" fmla="*/ 0 h 1728"/>
                <a:gd name="T52" fmla="*/ 1728 w 1728"/>
                <a:gd name="T53" fmla="*/ 864 h 1728"/>
                <a:gd name="T54" fmla="*/ 864 w 1728"/>
                <a:gd name="T55" fmla="*/ 1728 h 1728"/>
                <a:gd name="T56" fmla="*/ 1387 w 1728"/>
                <a:gd name="T57" fmla="*/ 600 h 1728"/>
                <a:gd name="T58" fmla="*/ 1249 w 1728"/>
                <a:gd name="T59" fmla="*/ 600 h 1728"/>
                <a:gd name="T60" fmla="*/ 1057 w 1728"/>
                <a:gd name="T61" fmla="*/ 1129 h 1728"/>
                <a:gd name="T62" fmla="*/ 1194 w 1728"/>
                <a:gd name="T63" fmla="*/ 1129 h 1728"/>
                <a:gd name="T64" fmla="*/ 1387 w 1728"/>
                <a:gd name="T65" fmla="*/ 60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8" h="1728">
                  <a:moveTo>
                    <a:pt x="864" y="1728"/>
                  </a:moveTo>
                  <a:cubicBezTo>
                    <a:pt x="856" y="1728"/>
                    <a:pt x="847" y="1728"/>
                    <a:pt x="838" y="1728"/>
                  </a:cubicBezTo>
                  <a:cubicBezTo>
                    <a:pt x="1015" y="1243"/>
                    <a:pt x="1015" y="1243"/>
                    <a:pt x="1015" y="1243"/>
                  </a:cubicBezTo>
                  <a:cubicBezTo>
                    <a:pt x="1258" y="1243"/>
                    <a:pt x="1258" y="1243"/>
                    <a:pt x="1258" y="1243"/>
                  </a:cubicBezTo>
                  <a:cubicBezTo>
                    <a:pt x="1301" y="1243"/>
                    <a:pt x="1347" y="1210"/>
                    <a:pt x="1362" y="1170"/>
                  </a:cubicBezTo>
                  <a:cubicBezTo>
                    <a:pt x="1554" y="643"/>
                    <a:pt x="1554" y="643"/>
                    <a:pt x="1554" y="643"/>
                  </a:cubicBezTo>
                  <a:cubicBezTo>
                    <a:pt x="1585" y="557"/>
                    <a:pt x="1536" y="487"/>
                    <a:pt x="1444" y="487"/>
                  </a:cubicBezTo>
                  <a:cubicBezTo>
                    <a:pt x="1107" y="487"/>
                    <a:pt x="1107" y="487"/>
                    <a:pt x="1107" y="487"/>
                  </a:cubicBezTo>
                  <a:cubicBezTo>
                    <a:pt x="824" y="1264"/>
                    <a:pt x="824" y="1264"/>
                    <a:pt x="824" y="1264"/>
                  </a:cubicBezTo>
                  <a:cubicBezTo>
                    <a:pt x="824" y="1264"/>
                    <a:pt x="824" y="1264"/>
                    <a:pt x="824" y="1264"/>
                  </a:cubicBezTo>
                  <a:cubicBezTo>
                    <a:pt x="664" y="1705"/>
                    <a:pt x="664" y="1705"/>
                    <a:pt x="664" y="1705"/>
                  </a:cubicBezTo>
                  <a:cubicBezTo>
                    <a:pt x="283" y="1614"/>
                    <a:pt x="0" y="1272"/>
                    <a:pt x="0" y="864"/>
                  </a:cubicBezTo>
                  <a:cubicBezTo>
                    <a:pt x="0" y="468"/>
                    <a:pt x="267" y="134"/>
                    <a:pt x="631" y="32"/>
                  </a:cubicBezTo>
                  <a:cubicBezTo>
                    <a:pt x="465" y="487"/>
                    <a:pt x="465" y="487"/>
                    <a:pt x="465" y="487"/>
                  </a:cubicBezTo>
                  <a:cubicBezTo>
                    <a:pt x="465" y="487"/>
                    <a:pt x="465" y="487"/>
                    <a:pt x="465" y="487"/>
                  </a:cubicBezTo>
                  <a:cubicBezTo>
                    <a:pt x="190" y="1243"/>
                    <a:pt x="190" y="1243"/>
                    <a:pt x="190" y="1243"/>
                  </a:cubicBezTo>
                  <a:cubicBezTo>
                    <a:pt x="373" y="1243"/>
                    <a:pt x="373" y="1243"/>
                    <a:pt x="373" y="1243"/>
                  </a:cubicBezTo>
                  <a:cubicBezTo>
                    <a:pt x="607" y="600"/>
                    <a:pt x="607" y="600"/>
                    <a:pt x="607" y="600"/>
                  </a:cubicBezTo>
                  <a:cubicBezTo>
                    <a:pt x="745" y="600"/>
                    <a:pt x="745" y="600"/>
                    <a:pt x="745" y="600"/>
                  </a:cubicBezTo>
                  <a:cubicBezTo>
                    <a:pt x="511" y="1243"/>
                    <a:pt x="511" y="1243"/>
                    <a:pt x="511" y="1243"/>
                  </a:cubicBezTo>
                  <a:cubicBezTo>
                    <a:pt x="694" y="1243"/>
                    <a:pt x="694" y="1243"/>
                    <a:pt x="694" y="1243"/>
                  </a:cubicBezTo>
                  <a:cubicBezTo>
                    <a:pt x="912" y="643"/>
                    <a:pt x="912" y="643"/>
                    <a:pt x="912" y="643"/>
                  </a:cubicBezTo>
                  <a:cubicBezTo>
                    <a:pt x="943" y="557"/>
                    <a:pt x="894" y="487"/>
                    <a:pt x="802" y="487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825" y="1"/>
                    <a:pt x="825" y="1"/>
                    <a:pt x="825" y="1"/>
                  </a:cubicBezTo>
                  <a:cubicBezTo>
                    <a:pt x="838" y="1"/>
                    <a:pt x="851" y="0"/>
                    <a:pt x="864" y="0"/>
                  </a:cubicBezTo>
                  <a:cubicBezTo>
                    <a:pt x="1341" y="0"/>
                    <a:pt x="1728" y="387"/>
                    <a:pt x="1728" y="864"/>
                  </a:cubicBezTo>
                  <a:cubicBezTo>
                    <a:pt x="1728" y="1341"/>
                    <a:pt x="1341" y="1728"/>
                    <a:pt x="864" y="1728"/>
                  </a:cubicBezTo>
                  <a:close/>
                  <a:moveTo>
                    <a:pt x="1387" y="600"/>
                  </a:moveTo>
                  <a:cubicBezTo>
                    <a:pt x="1249" y="600"/>
                    <a:pt x="1249" y="600"/>
                    <a:pt x="1249" y="600"/>
                  </a:cubicBezTo>
                  <a:cubicBezTo>
                    <a:pt x="1057" y="1129"/>
                    <a:pt x="1057" y="1129"/>
                    <a:pt x="1057" y="1129"/>
                  </a:cubicBezTo>
                  <a:cubicBezTo>
                    <a:pt x="1194" y="1129"/>
                    <a:pt x="1194" y="1129"/>
                    <a:pt x="1194" y="1129"/>
                  </a:cubicBezTo>
                  <a:lnTo>
                    <a:pt x="1387" y="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547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5" r:id="rId3"/>
    <p:sldLayoutId id="2147483674" r:id="rId4"/>
    <p:sldLayoutId id="2147483680" r:id="rId5"/>
    <p:sldLayoutId id="2147483651" r:id="rId6"/>
    <p:sldLayoutId id="2147483661" r:id="rId7"/>
    <p:sldLayoutId id="2147483662" r:id="rId8"/>
    <p:sldLayoutId id="2147483650" r:id="rId9"/>
    <p:sldLayoutId id="2147483663" r:id="rId10"/>
    <p:sldLayoutId id="2147483664" r:id="rId11"/>
    <p:sldLayoutId id="2147483654" r:id="rId12"/>
    <p:sldLayoutId id="2147483665" r:id="rId13"/>
    <p:sldLayoutId id="2147483655" r:id="rId14"/>
    <p:sldLayoutId id="2147483652" r:id="rId15"/>
    <p:sldLayoutId id="2147483653" r:id="rId16"/>
    <p:sldLayoutId id="2147483666" r:id="rId17"/>
    <p:sldLayoutId id="2147483667" r:id="rId18"/>
    <p:sldLayoutId id="2147483668" r:id="rId19"/>
    <p:sldLayoutId id="2147483669" r:id="rId20"/>
    <p:sldLayoutId id="2147483656" r:id="rId21"/>
    <p:sldLayoutId id="2147483657" r:id="rId22"/>
    <p:sldLayoutId id="2147483670" r:id="rId23"/>
    <p:sldLayoutId id="2147483671" r:id="rId24"/>
    <p:sldLayoutId id="2147483672" r:id="rId25"/>
    <p:sldLayoutId id="2147483677" r:id="rId26"/>
    <p:sldLayoutId id="2147483678" r:id="rId27"/>
    <p:sldLayoutId id="2147483679" r:id="rId28"/>
    <p:sldLayoutId id="2147483658" r:id="rId29"/>
    <p:sldLayoutId id="2147483659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HP Simplified" panose="020B0604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orient="horz" pos="4200" userDrawn="1">
          <p15:clr>
            <a:srgbClr val="F26B43"/>
          </p15:clr>
        </p15:guide>
        <p15:guide id="3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0C33-C87B-4343-A0AE-138958F14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2" y="1405467"/>
            <a:ext cx="3996426" cy="2184401"/>
          </a:xfrm>
        </p:spPr>
        <p:txBody>
          <a:bodyPr anchor="t"/>
          <a:lstStyle/>
          <a:p>
            <a:r>
              <a:rPr lang="en-US" sz="3600" dirty="0"/>
              <a:t>Single Anchor Sorting of Visual Appearance as an Oriented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6E5F2-6FF1-415F-A6AA-29BA1ECC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6CF96A8-68C2-478E-BD74-20F66C8BA11A}"/>
              </a:ext>
            </a:extLst>
          </p:cNvPr>
          <p:cNvSpPr txBox="1">
            <a:spLocks/>
          </p:cNvSpPr>
          <p:nvPr/>
        </p:nvSpPr>
        <p:spPr>
          <a:xfrm>
            <a:off x="609441" y="3429000"/>
            <a:ext cx="5295173" cy="27105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HP Simplified" panose="020B06040202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HP Simplified" panose="020B0604020204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en-US" sz="1400" dirty="0"/>
              <a:t>Nathan Moroney, Ingeborg Tastl and Melanie Gottwals</a:t>
            </a:r>
          </a:p>
          <a:p>
            <a:pPr>
              <a:lnSpc>
                <a:spcPts val="1800"/>
              </a:lnSpc>
            </a:pPr>
            <a:r>
              <a:rPr lang="en-US" sz="1400" dirty="0"/>
              <a:t>Print Adjacencies &amp; 3D Lab, HP Labs, HP Inc.</a:t>
            </a:r>
          </a:p>
          <a:p>
            <a:pPr>
              <a:lnSpc>
                <a:spcPts val="1800"/>
              </a:lnSpc>
            </a:pPr>
            <a:endParaRPr lang="en-US" sz="1400" dirty="0"/>
          </a:p>
          <a:p>
            <a:pPr>
              <a:lnSpc>
                <a:spcPts val="1800"/>
              </a:lnSpc>
            </a:pPr>
            <a:r>
              <a:rPr lang="en-US" sz="1400" dirty="0"/>
              <a:t>Michael Ludwig</a:t>
            </a:r>
            <a:r>
              <a:rPr lang="en-US" sz="1400" baseline="30000" dirty="0"/>
              <a:t>1,2</a:t>
            </a:r>
            <a:r>
              <a:rPr lang="en-US" sz="1400" dirty="0"/>
              <a:t> and Gary Meyer</a:t>
            </a:r>
            <a:r>
              <a:rPr lang="en-US" sz="1400" baseline="30000" dirty="0"/>
              <a:t>1</a:t>
            </a:r>
          </a:p>
          <a:p>
            <a:pPr>
              <a:lnSpc>
                <a:spcPts val="1800"/>
              </a:lnSpc>
            </a:pPr>
            <a:r>
              <a:rPr lang="en-US" sz="1400" dirty="0"/>
              <a:t>University of Minnesota</a:t>
            </a:r>
            <a:r>
              <a:rPr lang="en-US" sz="1400" baseline="30000" dirty="0"/>
              <a:t>1</a:t>
            </a:r>
          </a:p>
          <a:p>
            <a:pPr>
              <a:lnSpc>
                <a:spcPts val="1800"/>
              </a:lnSpc>
            </a:pPr>
            <a:r>
              <a:rPr lang="en-US" sz="1400" dirty="0"/>
              <a:t>Google</a:t>
            </a:r>
            <a:r>
              <a:rPr lang="en-US" sz="1400" baseline="30000" dirty="0"/>
              <a:t>2</a:t>
            </a:r>
          </a:p>
          <a:p>
            <a:pPr>
              <a:lnSpc>
                <a:spcPts val="1800"/>
              </a:lnSpc>
            </a:pPr>
            <a:endParaRPr lang="en-US" sz="1400" dirty="0"/>
          </a:p>
          <a:p>
            <a:pPr>
              <a:lnSpc>
                <a:spcPts val="1800"/>
              </a:lnSpc>
            </a:pPr>
            <a:r>
              <a:rPr lang="en-US" sz="1400" dirty="0"/>
              <a:t>IS&amp;T Color Imaging Conference, CIC26</a:t>
            </a:r>
          </a:p>
          <a:p>
            <a:pPr>
              <a:lnSpc>
                <a:spcPts val="1800"/>
              </a:lnSpc>
            </a:pPr>
            <a:r>
              <a:rPr lang="en-US" sz="1400" dirty="0"/>
              <a:t>Vancouver, BC</a:t>
            </a:r>
          </a:p>
          <a:p>
            <a:pPr>
              <a:lnSpc>
                <a:spcPts val="1800"/>
              </a:lnSpc>
            </a:pPr>
            <a:r>
              <a:rPr lang="en-US" sz="1400" dirty="0"/>
              <a:t>November 2018</a:t>
            </a:r>
          </a:p>
          <a:p>
            <a:pPr>
              <a:lnSpc>
                <a:spcPts val="1800"/>
              </a:lnSpc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CD1F5-6D43-4FD7-94FB-6FD42CA8A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09" y="0"/>
            <a:ext cx="6846116" cy="6861818"/>
          </a:xfrm>
          <a:prstGeom prst="rect">
            <a:avLst/>
          </a:prstGeom>
        </p:spPr>
      </p:pic>
      <p:sp>
        <p:nvSpPr>
          <p:cNvPr id="9" name="logo">
            <a:extLst>
              <a:ext uri="{FF2B5EF4-FFF2-40B4-BE49-F238E27FC236}">
                <a16:creationId xmlns:a16="http://schemas.microsoft.com/office/drawing/2014/main" id="{5B70715E-3E14-4800-A8EA-C8EF4693DC4A}"/>
              </a:ext>
            </a:extLst>
          </p:cNvPr>
          <p:cNvSpPr>
            <a:spLocks noChangeAspect="1" noEditPoints="1"/>
          </p:cNvSpPr>
          <p:nvPr/>
        </p:nvSpPr>
        <p:spPr bwMode="hidden">
          <a:xfrm>
            <a:off x="11265850" y="5961185"/>
            <a:ext cx="627067" cy="627067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5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Sequence One: Deuteranopic Confusion Colors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Ramp of equal luminance solid colors from a reddish to a greenish color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1F6B1-3816-4A4A-883B-CA10CE998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07" y="3750979"/>
            <a:ext cx="5628665" cy="224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937FAD-6513-421B-9D12-210CB2E35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53" y="239923"/>
            <a:ext cx="3524719" cy="3511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D3534-76A9-4840-948A-4C3512504AA7}"/>
              </a:ext>
            </a:extLst>
          </p:cNvPr>
          <p:cNvSpPr txBox="1"/>
          <p:nvPr/>
        </p:nvSpPr>
        <p:spPr>
          <a:xfrm>
            <a:off x="10388003" y="6974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Smith-Pokorny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Copunctal</a:t>
            </a:r>
            <a:r>
              <a:rPr lang="en-US" dirty="0"/>
              <a:t> 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D9633-E7D5-427B-9566-A3E7D41A6DD2}"/>
              </a:ext>
            </a:extLst>
          </p:cNvPr>
          <p:cNvSpPr txBox="1"/>
          <p:nvPr/>
        </p:nvSpPr>
        <p:spPr>
          <a:xfrm>
            <a:off x="609439" y="1845943"/>
            <a:ext cx="5574423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70% of 150+ participants provided a sort in perfect agreement based on </a:t>
            </a:r>
            <a:r>
              <a:rPr lang="en-US" sz="1600" dirty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sz="1600" dirty="0">
                <a:solidFill>
                  <a:prstClr val="black"/>
                </a:solidFill>
              </a:rPr>
              <a:t>E*</a:t>
            </a:r>
            <a:r>
              <a:rPr lang="en-US" sz="1600" baseline="-25000" dirty="0">
                <a:solidFill>
                  <a:prstClr val="black"/>
                </a:solidFill>
              </a:rPr>
              <a:t>ab</a:t>
            </a:r>
            <a:r>
              <a:rPr lang="en-US" sz="1600" dirty="0">
                <a:solidFill>
                  <a:prstClr val="black"/>
                </a:solidFill>
              </a:rPr>
              <a:t> assuming sRGB as display, shown at bottom right</a:t>
            </a:r>
            <a:endParaRPr lang="en-US" sz="1600" baseline="-25000" dirty="0">
              <a:solidFill>
                <a:prstClr val="black"/>
              </a:solidFill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23% of participants had only within-color term disagreements (i.e. only oranges out of order or only greens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7% of participants have cross-color term disagreement                (i.e. mixing oranges &amp; greens)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The above 7% can be deuteranopic or ‘adversarial’ (I’ve estimated ~4% adversarial rates for past experiments)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defRPr/>
            </a:pP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0F324-06B8-4DDC-ABC9-AA85101F3770}"/>
              </a:ext>
            </a:extLst>
          </p:cNvPr>
          <p:cNvSpPr txBox="1"/>
          <p:nvPr/>
        </p:nvSpPr>
        <p:spPr>
          <a:xfrm>
            <a:off x="7055733" y="503523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AF46F4-4697-4B2D-AF3C-EA0FC5E266A4}"/>
              </a:ext>
            </a:extLst>
          </p:cNvPr>
          <p:cNvSpPr txBox="1"/>
          <p:nvPr/>
        </p:nvSpPr>
        <p:spPr>
          <a:xfrm>
            <a:off x="7677522" y="430440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902E5-7730-402D-A341-6BD6C0489F1D}"/>
              </a:ext>
            </a:extLst>
          </p:cNvPr>
          <p:cNvSpPr txBox="1"/>
          <p:nvPr/>
        </p:nvSpPr>
        <p:spPr>
          <a:xfrm>
            <a:off x="8594550" y="48295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73019-BB7A-4BE6-BA66-FC8E1DD27BE4}"/>
              </a:ext>
            </a:extLst>
          </p:cNvPr>
          <p:cNvSpPr txBox="1"/>
          <p:nvPr/>
        </p:nvSpPr>
        <p:spPr>
          <a:xfrm>
            <a:off x="9276048" y="463676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7A0214-A5FB-4380-B603-AED78A42145F}"/>
              </a:ext>
            </a:extLst>
          </p:cNvPr>
          <p:cNvSpPr txBox="1"/>
          <p:nvPr/>
        </p:nvSpPr>
        <p:spPr>
          <a:xfrm>
            <a:off x="9930803" y="479873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71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1DFEE-833A-419E-8CDA-9A75F96B278A}"/>
              </a:ext>
            </a:extLst>
          </p:cNvPr>
          <p:cNvSpPr txBox="1"/>
          <p:nvPr/>
        </p:nvSpPr>
        <p:spPr>
          <a:xfrm>
            <a:off x="10471194" y="44511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81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7F2247-0EE0-4064-A13A-039330F42DD7}"/>
              </a:ext>
            </a:extLst>
          </p:cNvPr>
          <p:cNvSpPr txBox="1"/>
          <p:nvPr/>
        </p:nvSpPr>
        <p:spPr>
          <a:xfrm>
            <a:off x="6474956" y="602132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Larger numbers above are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E*</a:t>
            </a:r>
            <a:r>
              <a:rPr lang="en-US" baseline="-25000" dirty="0"/>
              <a:t>ab</a:t>
            </a:r>
            <a:r>
              <a:rPr lang="en-US" dirty="0"/>
              <a:t> w.r.t. the reference.</a:t>
            </a:r>
          </a:p>
        </p:txBody>
      </p:sp>
    </p:spTree>
    <p:extLst>
      <p:ext uri="{BB962C8B-B14F-4D97-AF65-F5344CB8AC3E}">
        <p14:creationId xmlns:p14="http://schemas.microsoft.com/office/powerpoint/2010/main" val="415646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Sequence Two: Simple Shape Sequence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Ramp of solid black shapes from circular to triangular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61419-7767-40AB-BDD2-907058C07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37" y="2609469"/>
            <a:ext cx="8896350" cy="311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71095-0408-4F30-AFBB-5DF3D2B57E9F}"/>
              </a:ext>
            </a:extLst>
          </p:cNvPr>
          <p:cNvSpPr txBox="1"/>
          <p:nvPr/>
        </p:nvSpPr>
        <p:spPr>
          <a:xfrm>
            <a:off x="4585063" y="169506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This test (and the previous) are useful for assessing</a:t>
            </a:r>
          </a:p>
          <a:p>
            <a:pPr>
              <a:lnSpc>
                <a:spcPct val="90000"/>
              </a:lnSpc>
            </a:pPr>
            <a:r>
              <a:rPr lang="en-US" dirty="0"/>
              <a:t>instructional clarity and/or identifying adversarial participants</a:t>
            </a:r>
          </a:p>
        </p:txBody>
      </p:sp>
    </p:spTree>
    <p:extLst>
      <p:ext uri="{BB962C8B-B14F-4D97-AF65-F5344CB8AC3E}">
        <p14:creationId xmlns:p14="http://schemas.microsoft.com/office/powerpoint/2010/main" val="19051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Aggregation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Schulze voting method or widest path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2987F-85F9-47A4-A489-932CAFA0BD56}"/>
              </a:ext>
            </a:extLst>
          </p:cNvPr>
          <p:cNvSpPr txBox="1"/>
          <p:nvPr/>
        </p:nvSpPr>
        <p:spPr>
          <a:xfrm>
            <a:off x="799344" y="578358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Graphics on this slide are from </a:t>
            </a:r>
          </a:p>
          <a:p>
            <a:pPr>
              <a:lnSpc>
                <a:spcPct val="90000"/>
              </a:lnSpc>
            </a:pPr>
            <a:r>
              <a:rPr lang="en-US" i="1" dirty="0"/>
              <a:t>https://en.wikipedia.org/wiki/Schulze_method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C83E4-89C7-4F48-9CA4-7E12DF33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84" y="1591652"/>
            <a:ext cx="2497521" cy="1837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DA4FA-18FE-4D69-8709-E3A994BC9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80" y="1580237"/>
            <a:ext cx="3385063" cy="1837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919176-071F-43B2-B47A-40EF1C144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53" y="842105"/>
            <a:ext cx="2164494" cy="20984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843392-967B-4576-9122-92EA148F52EF}"/>
              </a:ext>
            </a:extLst>
          </p:cNvPr>
          <p:cNvSpPr txBox="1"/>
          <p:nvPr/>
        </p:nvSpPr>
        <p:spPr>
          <a:xfrm>
            <a:off x="1713744" y="343713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45 voters provide rank 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preferences for 5 candidates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BE99D1-0D51-4943-B031-75436E30F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53" y="4542666"/>
            <a:ext cx="2164494" cy="20984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877306-0FA5-4549-8135-4C4E002077C3}"/>
              </a:ext>
            </a:extLst>
          </p:cNvPr>
          <p:cNvCxnSpPr/>
          <p:nvPr/>
        </p:nvCxnSpPr>
        <p:spPr>
          <a:xfrm>
            <a:off x="3561135" y="2069082"/>
            <a:ext cx="666206" cy="0"/>
          </a:xfrm>
          <a:prstGeom prst="straightConnector1">
            <a:avLst/>
          </a:prstGeom>
          <a:ln w="762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899E0-1D3C-4866-BA66-210707F617C8}"/>
              </a:ext>
            </a:extLst>
          </p:cNvPr>
          <p:cNvCxnSpPr/>
          <p:nvPr/>
        </p:nvCxnSpPr>
        <p:spPr>
          <a:xfrm>
            <a:off x="8074520" y="2096454"/>
            <a:ext cx="666206" cy="0"/>
          </a:xfrm>
          <a:prstGeom prst="straightConnector1">
            <a:avLst/>
          </a:prstGeom>
          <a:ln w="762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DAFA8A-AD26-4146-B3FE-2CBAEE4C928C}"/>
              </a:ext>
            </a:extLst>
          </p:cNvPr>
          <p:cNvSpPr txBox="1"/>
          <p:nvPr/>
        </p:nvSpPr>
        <p:spPr>
          <a:xfrm>
            <a:off x="8976153" y="5503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Directed preference graph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C58B64-7C72-4220-A106-E8292D659260}"/>
              </a:ext>
            </a:extLst>
          </p:cNvPr>
          <p:cNvSpPr txBox="1"/>
          <p:nvPr/>
        </p:nvSpPr>
        <p:spPr>
          <a:xfrm>
            <a:off x="8407623" y="360352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 Variant of Floyd–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F163FD-9A21-4F7F-9B4F-8DD7F81577A6}"/>
              </a:ext>
            </a:extLst>
          </p:cNvPr>
          <p:cNvCxnSpPr>
            <a:cxnSpLocks/>
          </p:cNvCxnSpPr>
          <p:nvPr/>
        </p:nvCxnSpPr>
        <p:spPr>
          <a:xfrm>
            <a:off x="10058400" y="3065887"/>
            <a:ext cx="0" cy="476747"/>
          </a:xfrm>
          <a:prstGeom prst="straightConnector1">
            <a:avLst/>
          </a:prstGeom>
          <a:ln w="762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CF7516-C391-4B7A-BC79-F191F6283A08}"/>
              </a:ext>
            </a:extLst>
          </p:cNvPr>
          <p:cNvCxnSpPr>
            <a:cxnSpLocks/>
          </p:cNvCxnSpPr>
          <p:nvPr/>
        </p:nvCxnSpPr>
        <p:spPr>
          <a:xfrm>
            <a:off x="10087708" y="3997847"/>
            <a:ext cx="0" cy="476747"/>
          </a:xfrm>
          <a:prstGeom prst="straightConnector1">
            <a:avLst/>
          </a:prstGeom>
          <a:ln w="762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3F340E-8E66-4404-A4CA-2D08A67A9DEA}"/>
              </a:ext>
            </a:extLst>
          </p:cNvPr>
          <p:cNvCxnSpPr>
            <a:cxnSpLocks/>
          </p:cNvCxnSpPr>
          <p:nvPr/>
        </p:nvCxnSpPr>
        <p:spPr>
          <a:xfrm flipV="1">
            <a:off x="9207651" y="4873177"/>
            <a:ext cx="225702" cy="730070"/>
          </a:xfrm>
          <a:prstGeom prst="straightConnector1">
            <a:avLst/>
          </a:prstGeom>
          <a:ln w="76200">
            <a:solidFill>
              <a:srgbClr val="FF0000"/>
            </a:solidFill>
            <a:miter lim="800000"/>
            <a:tailEnd type="triangle"/>
          </a:ln>
          <a:effectLst>
            <a:outerShdw blurRad="50800" dist="38100" dir="8100000" algn="tr" rotWithShape="0">
              <a:prstClr val="black">
                <a:alpha val="64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81829F-CF3F-41AE-BCA7-CACBF9C8C871}"/>
              </a:ext>
            </a:extLst>
          </p:cNvPr>
          <p:cNvCxnSpPr>
            <a:cxnSpLocks/>
          </p:cNvCxnSpPr>
          <p:nvPr/>
        </p:nvCxnSpPr>
        <p:spPr>
          <a:xfrm>
            <a:off x="9664851" y="4839629"/>
            <a:ext cx="1188543" cy="884515"/>
          </a:xfrm>
          <a:prstGeom prst="straightConnector1">
            <a:avLst/>
          </a:prstGeom>
          <a:ln w="76200">
            <a:solidFill>
              <a:srgbClr val="FF0000"/>
            </a:solidFill>
            <a:miter lim="800000"/>
            <a:tailEnd type="triangle"/>
          </a:ln>
          <a:effectLst>
            <a:outerShdw blurRad="50800" dist="38100" dir="8100000" algn="tr" rotWithShape="0">
              <a:schemeClr val="tx1">
                <a:alpha val="63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3AF6B5-F0B4-4B3A-86B6-33C75456A575}"/>
              </a:ext>
            </a:extLst>
          </p:cNvPr>
          <p:cNvCxnSpPr>
            <a:cxnSpLocks/>
          </p:cNvCxnSpPr>
          <p:nvPr/>
        </p:nvCxnSpPr>
        <p:spPr>
          <a:xfrm flipH="1" flipV="1">
            <a:off x="10656277" y="4873177"/>
            <a:ext cx="266667" cy="718718"/>
          </a:xfrm>
          <a:prstGeom prst="straightConnector1">
            <a:avLst/>
          </a:prstGeom>
          <a:ln w="76200">
            <a:solidFill>
              <a:srgbClr val="FF0000"/>
            </a:solidFill>
            <a:miter lim="800000"/>
            <a:tailEnd type="triangle"/>
          </a:ln>
          <a:effectLst>
            <a:outerShdw blurRad="50800" dist="38100" dir="8100000" algn="tr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CCA16B-598B-4105-9875-811A0EC4AA8E}"/>
              </a:ext>
            </a:extLst>
          </p:cNvPr>
          <p:cNvCxnSpPr>
            <a:cxnSpLocks/>
          </p:cNvCxnSpPr>
          <p:nvPr/>
        </p:nvCxnSpPr>
        <p:spPr>
          <a:xfrm flipH="1">
            <a:off x="10122051" y="4873177"/>
            <a:ext cx="464676" cy="1367603"/>
          </a:xfrm>
          <a:prstGeom prst="straightConnector1">
            <a:avLst/>
          </a:prstGeom>
          <a:ln w="76200">
            <a:solidFill>
              <a:srgbClr val="FF0000"/>
            </a:solidFill>
            <a:miter lim="800000"/>
            <a:tailEnd type="triangle"/>
          </a:ln>
          <a:effectLst>
            <a:outerShdw blurRad="50800" dist="38100" dir="8100000" algn="tr" rotWithShape="0">
              <a:prstClr val="black">
                <a:alpha val="7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4955D4-24F9-4DFD-8532-C08511D55CBB}"/>
              </a:ext>
            </a:extLst>
          </p:cNvPr>
          <p:cNvSpPr txBox="1"/>
          <p:nvPr/>
        </p:nvSpPr>
        <p:spPr>
          <a:xfrm>
            <a:off x="6872543" y="534581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Aggregated rank or </a:t>
            </a:r>
          </a:p>
          <a:p>
            <a:pPr>
              <a:lnSpc>
                <a:spcPct val="90000"/>
              </a:lnSpc>
            </a:pPr>
            <a:r>
              <a:rPr lang="en-US" dirty="0"/>
              <a:t>widest path is shown </a:t>
            </a:r>
          </a:p>
          <a:p>
            <a:pPr>
              <a:lnSpc>
                <a:spcPct val="90000"/>
              </a:lnSpc>
            </a:pPr>
            <a:r>
              <a:rPr lang="en-US" dirty="0"/>
              <a:t>as red sequence</a:t>
            </a:r>
          </a:p>
        </p:txBody>
      </p:sp>
    </p:spTree>
    <p:extLst>
      <p:ext uri="{BB962C8B-B14F-4D97-AF65-F5344CB8AC3E}">
        <p14:creationId xmlns:p14="http://schemas.microsoft.com/office/powerpoint/2010/main" val="372269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Sequence Two: Simple Shapes Widest Path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Circle, ellipse, bean, tear drop, rounded triangle and finally triangle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61419-7767-40AB-BDD2-907058C07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37" y="2341925"/>
            <a:ext cx="8896350" cy="3114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217CB5-D0B1-4E88-8E9C-6CBE9CC759E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21" y="2104211"/>
            <a:ext cx="8919423" cy="3434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4B8E4-11F9-4B56-B77F-BAE6C3392DAF}"/>
              </a:ext>
            </a:extLst>
          </p:cNvPr>
          <p:cNvSpPr txBox="1"/>
          <p:nvPr/>
        </p:nvSpPr>
        <p:spPr>
          <a:xfrm>
            <a:off x="5068389" y="173974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Variations here are likely due to multiple </a:t>
            </a:r>
          </a:p>
          <a:p>
            <a:pPr>
              <a:lnSpc>
                <a:spcPct val="90000"/>
              </a:lnSpc>
            </a:pPr>
            <a:r>
              <a:rPr lang="en-US" dirty="0"/>
              <a:t>cognitive sorting criteria, and not approaching </a:t>
            </a:r>
          </a:p>
          <a:p>
            <a:pPr>
              <a:lnSpc>
                <a:spcPct val="90000"/>
              </a:lnSpc>
            </a:pPr>
            <a:r>
              <a:rPr lang="en-US" dirty="0"/>
              <a:t>perceptibility thresholds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4F383-2C9F-487D-B57E-96983227414B}"/>
              </a:ext>
            </a:extLst>
          </p:cNvPr>
          <p:cNvSpPr txBox="1"/>
          <p:nvPr/>
        </p:nvSpPr>
        <p:spPr>
          <a:xfrm>
            <a:off x="5068389" y="578358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The inverse ordering of this path (the “</a:t>
            </a:r>
            <a:r>
              <a:rPr lang="en-US" sz="1400" dirty="0" err="1"/>
              <a:t>wrongest</a:t>
            </a:r>
            <a:r>
              <a:rPr lang="en-US" sz="1400" dirty="0"/>
              <a:t> path”) is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of interest as a possible method for outlier detection.</a:t>
            </a:r>
          </a:p>
        </p:txBody>
      </p:sp>
    </p:spTree>
    <p:extLst>
      <p:ext uri="{BB962C8B-B14F-4D97-AF65-F5344CB8AC3E}">
        <p14:creationId xmlns:p14="http://schemas.microsoft.com/office/powerpoint/2010/main" val="298888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Color Sorting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Sorting is easy enough, repetitions are feasible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1" y="1845943"/>
            <a:ext cx="4912128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Five nominal centroids : olive, brown, pink, teal and gray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25 different directions (in sRGB gamut)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Four </a:t>
            </a:r>
            <a:r>
              <a:rPr lang="en-US" sz="1600" dirty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E*</a:t>
            </a:r>
            <a:r>
              <a:rPr lang="en-US" sz="1600" baseline="-25000" dirty="0">
                <a:solidFill>
                  <a:prstClr val="black"/>
                </a:solidFill>
                <a:latin typeface="HP Simplified Light"/>
              </a:rPr>
              <a:t>ab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step sizes : 3, 2, and 1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Use sRGB display in dark surround, four observers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Reference is centroid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Rank sequence is relative to stimulus set that is monotonic with color difference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B00B5-D7F3-4373-8DCA-4616FF0CE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97" y="476860"/>
            <a:ext cx="3330586" cy="3314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1912B-96A6-40FF-A73C-DB17FEC0F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29" y="4865544"/>
            <a:ext cx="3283572" cy="1182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EC9A9A-26D8-49F0-93B9-D44CAD99C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81" y="4119385"/>
            <a:ext cx="3206080" cy="2254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BB3165-DBF8-4B18-8960-BC8F9E241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300" y="3963218"/>
            <a:ext cx="3206080" cy="24081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4CA729-F58C-4BCF-9572-0B3FE5278720}"/>
              </a:ext>
            </a:extLst>
          </p:cNvPr>
          <p:cNvSpPr txBox="1"/>
          <p:nvPr/>
        </p:nvSpPr>
        <p:spPr>
          <a:xfrm>
            <a:off x="1502230" y="623098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1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E*</a:t>
            </a:r>
            <a:r>
              <a:rPr lang="en-US" baseline="-25000" dirty="0"/>
              <a:t>ab</a:t>
            </a:r>
            <a:r>
              <a:rPr lang="en-US" dirty="0"/>
              <a:t> : all grays, all trials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EA928-A911-4303-9A9D-B4AA646B4015}"/>
              </a:ext>
            </a:extLst>
          </p:cNvPr>
          <p:cNvSpPr txBox="1"/>
          <p:nvPr/>
        </p:nvSpPr>
        <p:spPr>
          <a:xfrm>
            <a:off x="5275916" y="624078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1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E*</a:t>
            </a:r>
            <a:r>
              <a:rPr lang="en-US" baseline="-25000" dirty="0"/>
              <a:t>ab</a:t>
            </a:r>
            <a:r>
              <a:rPr lang="en-US" dirty="0"/>
              <a:t> : all teals, all trials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59401-0D66-42CF-92A0-FF2AFCD0BA8F}"/>
              </a:ext>
            </a:extLst>
          </p:cNvPr>
          <p:cNvSpPr txBox="1"/>
          <p:nvPr/>
        </p:nvSpPr>
        <p:spPr>
          <a:xfrm>
            <a:off x="9049602" y="624078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1 </a:t>
            </a:r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E*</a:t>
            </a:r>
            <a:r>
              <a:rPr lang="en-US" baseline="-25000" dirty="0"/>
              <a:t>ab</a:t>
            </a:r>
            <a:r>
              <a:rPr lang="en-US" dirty="0"/>
              <a:t> : all pinks, all trials</a:t>
            </a:r>
          </a:p>
        </p:txBody>
      </p:sp>
    </p:spTree>
    <p:extLst>
      <p:ext uri="{BB962C8B-B14F-4D97-AF65-F5344CB8AC3E}">
        <p14:creationId xmlns:p14="http://schemas.microsoft.com/office/powerpoint/2010/main" val="162887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Complex Appearance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Add subtitle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0" y="1845943"/>
            <a:ext cx="5373349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HP </a:t>
            </a:r>
            <a:r>
              <a:rPr lang="en-US" sz="1600" dirty="0" err="1">
                <a:solidFill>
                  <a:prstClr val="black"/>
                </a:solidFill>
                <a:latin typeface="HP Simplified Light"/>
              </a:rPr>
              <a:t>MultiJetFusion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or MJF 3D printed tiles were scanned using an X-Rite TAC 7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Resulting </a:t>
            </a:r>
            <a:r>
              <a:rPr lang="en-US" sz="1600" dirty="0" err="1">
                <a:solidFill>
                  <a:prstClr val="black"/>
                </a:solidFill>
                <a:latin typeface="HP Simplified Light"/>
              </a:rPr>
              <a:t>AxF</a:t>
            </a:r>
            <a:r>
              <a:rPr lang="en-US" sz="1600" baseline="30000" dirty="0" err="1">
                <a:solidFill>
                  <a:prstClr val="black"/>
                </a:solidFill>
                <a:latin typeface="HP Simplified Light"/>
              </a:rPr>
              <a:t>tm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or Appearance Exchange Format data post-processed to magnify or diminish one or more rendering parameters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Qualitatively the diffuse color, gloss, roughness and graininess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Generate 30 sequences that have bivariate or two parameter variations in the rendering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Randomly select 6 sequences for each observer as an all volunteer web-based experiment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88130-A0F6-4D2D-9E68-74586D3B3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57" y="470263"/>
            <a:ext cx="4783189" cy="5724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521DE-5606-4C01-A5A8-E3FB3A1CC53D}"/>
              </a:ext>
            </a:extLst>
          </p:cNvPr>
          <p:cNvSpPr txBox="1"/>
          <p:nvPr/>
        </p:nvSpPr>
        <p:spPr>
          <a:xfrm>
            <a:off x="2751034" y="6255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Blob object via the X-Rite </a:t>
            </a:r>
            <a:r>
              <a:rPr lang="en-US" sz="1600" dirty="0" err="1"/>
              <a:t>Pantora</a:t>
            </a:r>
            <a:r>
              <a:rPr lang="en-US" sz="1600" baseline="30000" dirty="0" err="1"/>
              <a:t>TM</a:t>
            </a:r>
            <a:r>
              <a:rPr lang="en-US" sz="1600" dirty="0"/>
              <a:t> software with acknowledgements to Prof. Roland W. Fleming’s design</a:t>
            </a:r>
          </a:p>
        </p:txBody>
      </p:sp>
    </p:spTree>
    <p:extLst>
      <p:ext uri="{BB962C8B-B14F-4D97-AF65-F5344CB8AC3E}">
        <p14:creationId xmlns:p14="http://schemas.microsoft.com/office/powerpoint/2010/main" val="204366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How good is simply using </a:t>
            </a:r>
            <a:r>
              <a:rPr lang="en-US" i="1" dirty="0">
                <a:latin typeface="Symbol" panose="05050102010706020507" pitchFamily="18" charset="2"/>
              </a:rPr>
              <a:t>D</a:t>
            </a:r>
            <a:r>
              <a:rPr lang="en-US" i="1" dirty="0"/>
              <a:t>E*</a:t>
            </a:r>
            <a:r>
              <a:rPr lang="en-US" i="1" baseline="-25000" dirty="0"/>
              <a:t>ab</a:t>
            </a:r>
            <a:r>
              <a:rPr lang="en-US" i="1" dirty="0"/>
              <a:t>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1" y="1845943"/>
            <a:ext cx="4912128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Use variant a of Kendall’s Tau or </a:t>
            </a:r>
            <a:r>
              <a:rPr lang="en-US" sz="1600" dirty="0">
                <a:solidFill>
                  <a:prstClr val="black"/>
                </a:solidFill>
                <a:latin typeface="Symbol" panose="05050102010706020507" pitchFamily="18" charset="2"/>
              </a:rPr>
              <a:t>T</a:t>
            </a:r>
            <a:r>
              <a:rPr lang="en-US" sz="1600" baseline="-25000" dirty="0">
                <a:solidFill>
                  <a:prstClr val="black"/>
                </a:solidFill>
              </a:rPr>
              <a:t>a</a:t>
            </a:r>
            <a:r>
              <a:rPr lang="en-US" sz="1600" dirty="0">
                <a:solidFill>
                  <a:prstClr val="black"/>
                </a:solidFill>
              </a:rPr>
              <a:t> to compare aggregated observer ranks versus the rank order as predicted by average pixel DE*ab 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Simple baseline model for future comparisons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Sort the sequences by </a:t>
            </a:r>
            <a:r>
              <a:rPr lang="en-US" sz="1600" dirty="0">
                <a:solidFill>
                  <a:prstClr val="black"/>
                </a:solidFill>
                <a:latin typeface="Symbol" panose="05050102010706020507" pitchFamily="18" charset="2"/>
              </a:rPr>
              <a:t>T</a:t>
            </a:r>
            <a:r>
              <a:rPr lang="en-US" sz="1600" baseline="-25000" dirty="0">
                <a:solidFill>
                  <a:prstClr val="black"/>
                </a:solidFill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and plot the resulting ordered trails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The gray bars are the plus/minus 1 standard deviation for a “random ranker”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Roughly 2/3rds have </a:t>
            </a:r>
            <a:r>
              <a:rPr lang="en-US" sz="1600" dirty="0">
                <a:solidFill>
                  <a:prstClr val="black"/>
                </a:solidFill>
                <a:latin typeface="Symbol" panose="05050102010706020507" pitchFamily="18" charset="2"/>
              </a:rPr>
              <a:t>T</a:t>
            </a:r>
            <a:r>
              <a:rPr lang="en-US" sz="1600" baseline="-25000" dirty="0">
                <a:solidFill>
                  <a:prstClr val="black"/>
                </a:solidFill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value of &gt; 0.6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51348-1123-443E-9334-C9D930CEC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49" y="1133856"/>
            <a:ext cx="6052209" cy="45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Obligatory plug for a related web site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1" y="1845943"/>
            <a:ext cx="7855290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Graph-based similarity analysis; kernels and classification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Using the rank data directly, in fact this is something Michael has done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Ludwig, Michael, et al. "An appearance uniformity metric for 3D printing." </a:t>
            </a:r>
            <a:r>
              <a:rPr lang="en-US" sz="1600" i="1" dirty="0">
                <a:solidFill>
                  <a:prstClr val="black"/>
                </a:solidFill>
              </a:rPr>
              <a:t>Proceedings of the 15th ACM Symposium on Applied Perception</a:t>
            </a:r>
            <a:r>
              <a:rPr lang="en-US" sz="1600" dirty="0">
                <a:solidFill>
                  <a:prstClr val="black"/>
                </a:solidFill>
              </a:rPr>
              <a:t>. ACM, 2018.</a:t>
            </a: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A focused investigation of color differences at the extremes of large gamut displays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For JND situations, implement a “logistic” ranker for comparison purposes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Revisit our large color difference experimental sorting data from CIC22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All data is accessible on public </a:t>
            </a:r>
            <a:r>
              <a:rPr lang="en-US" sz="1600" dirty="0" err="1">
                <a:solidFill>
                  <a:prstClr val="black"/>
                </a:solidFill>
                <a:latin typeface="HP Simplified Light"/>
              </a:rPr>
              <a:t>github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page</a:t>
            </a:r>
          </a:p>
          <a:p>
            <a:pPr lvl="0">
              <a:lnSpc>
                <a:spcPct val="90000"/>
              </a:lnSpc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https://github.com/NMoroney/SimilaritySorting</a:t>
            </a: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998C5-61AC-44B7-88F8-766900779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294" y="0"/>
            <a:ext cx="3086531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8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Now would be a good time to think of a question or two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0" y="1845943"/>
            <a:ext cx="9239953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Sorting stimuli with respect to a single anchor can be represented as an oriented weighted directed graph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Rank aggregation can be performed using the Schulze voting method or the widest-path graph algorithm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Model ranks can be compared to aggregated ranks using Kendall’s Tau a or T</a:t>
            </a:r>
            <a:r>
              <a:rPr lang="en-US" sz="1600" baseline="-25000" dirty="0">
                <a:solidFill>
                  <a:prstClr val="black"/>
                </a:solidFill>
                <a:latin typeface="HP Simplified Light"/>
              </a:rPr>
              <a:t>a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Graph visualizations can be used to supplement dissimilarity matrices and tabular data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Ranking can also be simulated, i.e. random or perfect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E*</a:t>
            </a:r>
            <a:r>
              <a:rPr lang="en-US" sz="1600" baseline="-25000" dirty="0">
                <a:solidFill>
                  <a:prstClr val="black"/>
                </a:solidFill>
                <a:latin typeface="HP Simplified Light"/>
              </a:rPr>
              <a:t>ab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of 1 ranges from nearly perfect sorting for grays to nearly random sorting for pinks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Average pixel </a:t>
            </a:r>
            <a:r>
              <a:rPr lang="en-US" sz="1600" dirty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sz="1600" dirty="0">
                <a:solidFill>
                  <a:prstClr val="black"/>
                </a:solidFill>
              </a:rPr>
              <a:t>E*</a:t>
            </a:r>
            <a:r>
              <a:rPr lang="en-US" sz="1600" baseline="-25000" dirty="0">
                <a:solidFill>
                  <a:prstClr val="black"/>
                </a:solidFill>
              </a:rPr>
              <a:t>ab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provides a baseline prediction of MJF 3D print appearance with 2/3</a:t>
            </a:r>
            <a:r>
              <a:rPr lang="en-US" sz="1600" baseline="30000" dirty="0">
                <a:solidFill>
                  <a:prstClr val="black"/>
                </a:solidFill>
                <a:latin typeface="HP Simplified Light"/>
              </a:rPr>
              <a:t>rds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T</a:t>
            </a:r>
            <a:r>
              <a:rPr lang="en-US" sz="1600" baseline="-25000" dirty="0">
                <a:solidFill>
                  <a:prstClr val="black"/>
                </a:solidFill>
              </a:rPr>
              <a:t>a 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&gt;= 0.6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Thanks!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59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8225D-BA0E-412A-96EE-8927EAAF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TL;DR – perceptual similarity as a 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0" y="1845943"/>
            <a:ext cx="10969943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Motivation and context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Ranking stimuli relative to an anchor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Two experiments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Web-based ranking of 3DP complex appearance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Laboratory ranking of solid colors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Representation and analysis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Graph in which nodes are stimuli and edges are the rank sequence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Thickness of edges is proportional to rank for all observers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Rank aggregation using Schulze voting method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Evaluating models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Future directions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21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Ordinal Methods for Behavioral Data Analysis </a:t>
            </a:r>
            <a:r>
              <a:rPr lang="en-US" dirty="0"/>
              <a:t>was an interesting read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0" y="1845943"/>
            <a:ext cx="10969943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Even efficient methods of paired-comparison can be time consuming and volunteers may complain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Interested in rank order methods and metrics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Perhaps most familiar example in the field, Farnsworth-Munsell 100 hue test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err="1">
                <a:solidFill>
                  <a:prstClr val="black"/>
                </a:solidFill>
                <a:latin typeface="HP Simplified Light"/>
              </a:rPr>
              <a:t>Engledrum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describes ordinal methods and averaging ranks, for a single </a:t>
            </a:r>
            <a:r>
              <a:rPr lang="en-US" sz="1600" b="1" i="1" dirty="0">
                <a:solidFill>
                  <a:prstClr val="black"/>
                </a:solidFill>
                <a:latin typeface="HP Simplified Light"/>
              </a:rPr>
              <a:t>-ness</a:t>
            </a:r>
          </a:p>
          <a:p>
            <a:pPr>
              <a:lnSpc>
                <a:spcPct val="90000"/>
              </a:lnSpc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Progress made during Michael’s summer internship and subsequent collaboration with Gary Meyer: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Ludwig, Michael, et al. "Perceptual Appearance Uniformity in 3D Printing." </a:t>
            </a:r>
            <a:r>
              <a:rPr lang="en-US" sz="1600" i="1" dirty="0">
                <a:solidFill>
                  <a:prstClr val="black"/>
                </a:solidFill>
              </a:rPr>
              <a:t>Electronic Imaging </a:t>
            </a:r>
            <a:r>
              <a:rPr lang="en-US" sz="1600" dirty="0">
                <a:solidFill>
                  <a:prstClr val="black"/>
                </a:solidFill>
              </a:rPr>
              <a:t>2018.8 (2018): 1-12.</a:t>
            </a: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Recent results in web-scale data collection for perceptual metrics: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Zhang, Richard et al. "The Unreasonable Effectiveness of Deep Features as a Perceptual Metric", CVPR (2018).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92B05-D603-4866-9044-79FFBE8C9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30" y="93108"/>
            <a:ext cx="2261157" cy="35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9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Anchored Ranking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Rank perceptual similarity relative to a single 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0" y="1845943"/>
            <a:ext cx="3896183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Simple example varying only the diameter</a:t>
            </a: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Drag-and-drop as interface</a:t>
            </a:r>
          </a:p>
          <a:p>
            <a:pPr lvl="0">
              <a:lnSpc>
                <a:spcPct val="9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</a:rPr>
              <a:t>Center</a:t>
            </a:r>
            <a:r>
              <a:rPr lang="en-US" sz="1600" dirty="0">
                <a:solidFill>
                  <a:prstClr val="black"/>
                </a:solidFill>
              </a:rPr>
              <a:t> is reference</a:t>
            </a:r>
          </a:p>
          <a:p>
            <a:pPr lvl="1">
              <a:lnSpc>
                <a:spcPct val="90000"/>
              </a:lnSpc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</a:rPr>
              <a:t>Left</a:t>
            </a:r>
            <a:r>
              <a:rPr lang="en-US" sz="1600" dirty="0">
                <a:solidFill>
                  <a:prstClr val="black"/>
                </a:solidFill>
              </a:rPr>
              <a:t> is most similar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</a:rPr>
              <a:t>Right</a:t>
            </a:r>
            <a:r>
              <a:rPr lang="en-US" sz="1600" dirty="0">
                <a:solidFill>
                  <a:prstClr val="black"/>
                </a:solidFill>
              </a:rPr>
              <a:t> is least similar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Arc layout is used to allow larger stimuli and roughly equal distance for comparisons to reference stimuli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3ACE0-F26C-4224-ABA9-7B8EDC659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08" y="2052229"/>
            <a:ext cx="7282717" cy="37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Visual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0" y="1845943"/>
            <a:ext cx="10969943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Solid colors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Generated with a target color difference between neighbors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Conducted in laboratory with calibrated display and viewing conditions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Simulated complex appearance of 3D printed blob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Generate varying two rendering parameters per sequence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Conducted online with unknown displays and viewing conditions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Both experiments started with two test sequences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A Deuteronomic color sampling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A sequence of abstract shapes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CC6D06-FA5E-4073-94DF-2501B45B8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06" y="1149550"/>
            <a:ext cx="4333600" cy="2425632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64DCD82-49BE-4247-8EF5-9C7C1741DD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441" y="1133856"/>
            <a:ext cx="10969943" cy="260574"/>
          </a:xfrm>
        </p:spPr>
        <p:txBody>
          <a:bodyPr/>
          <a:lstStyle/>
          <a:p>
            <a:r>
              <a:rPr lang="en-US" dirty="0"/>
              <a:t>In all cases, one reference and six stimuli to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80B412-6801-4B2E-AC16-CF1EAC19C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07" y="3791369"/>
            <a:ext cx="4333599" cy="2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2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Networks: An Introduction </a:t>
            </a:r>
            <a:r>
              <a:rPr lang="en-US" dirty="0"/>
              <a:t>was also an interesting read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1" y="1845943"/>
            <a:ext cx="5190468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Perceived similarity as a directed graph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</a:rPr>
              <a:t>Nodes</a:t>
            </a:r>
            <a:r>
              <a:rPr lang="en-US" sz="1600" dirty="0">
                <a:solidFill>
                  <a:prstClr val="black"/>
                </a:solidFill>
              </a:rPr>
              <a:t> : stimuli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</a:rPr>
              <a:t>Edges</a:t>
            </a:r>
            <a:r>
              <a:rPr lang="en-US" sz="1600" dirty="0">
                <a:solidFill>
                  <a:prstClr val="black"/>
                </a:solidFill>
              </a:rPr>
              <a:t> : sort sequence neighbors (or rank order)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In the proceedings referred to as a sort-sequence graph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For simplicity will show as undirected graph after this slide</a:t>
            </a:r>
          </a:p>
          <a:p>
            <a:pPr lvl="0">
              <a:lnSpc>
                <a:spcPct val="90000"/>
              </a:lnSpc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lvl="0">
              <a:lnSpc>
                <a:spcPct val="90000"/>
              </a:lnSpc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928259-EACD-449B-9CE2-3DF7171D5AF8}"/>
              </a:ext>
            </a:extLst>
          </p:cNvPr>
          <p:cNvSpPr/>
          <p:nvPr/>
        </p:nvSpPr>
        <p:spPr>
          <a:xfrm>
            <a:off x="7302138" y="1057037"/>
            <a:ext cx="613954" cy="6041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4F5D0D-73D2-4129-B3D3-D92ACA5CBDF5}"/>
              </a:ext>
            </a:extLst>
          </p:cNvPr>
          <p:cNvSpPr/>
          <p:nvPr/>
        </p:nvSpPr>
        <p:spPr>
          <a:xfrm>
            <a:off x="8654144" y="1057036"/>
            <a:ext cx="613954" cy="6041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BF60E9-1302-426F-9871-4FC460CC0871}"/>
              </a:ext>
            </a:extLst>
          </p:cNvPr>
          <p:cNvSpPr/>
          <p:nvPr/>
        </p:nvSpPr>
        <p:spPr>
          <a:xfrm>
            <a:off x="10006150" y="1057036"/>
            <a:ext cx="613954" cy="6041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B64FB-4AA1-4D0B-B954-E10073AC0D63}"/>
              </a:ext>
            </a:extLst>
          </p:cNvPr>
          <p:cNvSpPr txBox="1"/>
          <p:nvPr/>
        </p:nvSpPr>
        <p:spPr>
          <a:xfrm>
            <a:off x="7138852" y="1728281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C5CB9-56C4-4EB5-9A54-537F3AA0BE48}"/>
              </a:ext>
            </a:extLst>
          </p:cNvPr>
          <p:cNvSpPr txBox="1"/>
          <p:nvPr/>
        </p:nvSpPr>
        <p:spPr>
          <a:xfrm>
            <a:off x="8928466" y="1728281"/>
            <a:ext cx="29391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5E7AA0-863F-4C7D-91D0-3DA912F0A87B}"/>
              </a:ext>
            </a:extLst>
          </p:cNvPr>
          <p:cNvSpPr txBox="1"/>
          <p:nvPr/>
        </p:nvSpPr>
        <p:spPr>
          <a:xfrm>
            <a:off x="10277957" y="1752351"/>
            <a:ext cx="29391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F46CF-6078-40C4-B7A8-1A1BC75DC18F}"/>
              </a:ext>
            </a:extLst>
          </p:cNvPr>
          <p:cNvSpPr txBox="1"/>
          <p:nvPr/>
        </p:nvSpPr>
        <p:spPr>
          <a:xfrm>
            <a:off x="8605160" y="532778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i="1" dirty="0"/>
              <a:t>Stimuli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B0CDAD-4396-4FE6-BE58-70391AAA52B5}"/>
              </a:ext>
            </a:extLst>
          </p:cNvPr>
          <p:cNvSpPr/>
          <p:nvPr/>
        </p:nvSpPr>
        <p:spPr>
          <a:xfrm>
            <a:off x="7289577" y="3676649"/>
            <a:ext cx="613954" cy="6041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077221-638D-42D8-9EFA-2FE0F323A9C2}"/>
              </a:ext>
            </a:extLst>
          </p:cNvPr>
          <p:cNvSpPr/>
          <p:nvPr/>
        </p:nvSpPr>
        <p:spPr>
          <a:xfrm>
            <a:off x="9970983" y="3690951"/>
            <a:ext cx="613954" cy="6041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FD4F6D-48CB-4689-8DE1-9A04107C7203}"/>
              </a:ext>
            </a:extLst>
          </p:cNvPr>
          <p:cNvSpPr/>
          <p:nvPr/>
        </p:nvSpPr>
        <p:spPr>
          <a:xfrm>
            <a:off x="8638816" y="3691989"/>
            <a:ext cx="613954" cy="6041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E0B36E-75F4-46CC-830B-3300CFA8F5B8}"/>
              </a:ext>
            </a:extLst>
          </p:cNvPr>
          <p:cNvSpPr txBox="1"/>
          <p:nvPr/>
        </p:nvSpPr>
        <p:spPr>
          <a:xfrm>
            <a:off x="7126291" y="4347893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Reference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208196-960A-4714-82D3-3177506C8EE1}"/>
              </a:ext>
            </a:extLst>
          </p:cNvPr>
          <p:cNvSpPr txBox="1"/>
          <p:nvPr/>
        </p:nvSpPr>
        <p:spPr>
          <a:xfrm>
            <a:off x="10245305" y="4344611"/>
            <a:ext cx="29391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A4FE3-B038-4A2C-9055-59ED78A655EB}"/>
              </a:ext>
            </a:extLst>
          </p:cNvPr>
          <p:cNvSpPr txBox="1"/>
          <p:nvPr/>
        </p:nvSpPr>
        <p:spPr>
          <a:xfrm>
            <a:off x="8840283" y="4387304"/>
            <a:ext cx="29391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2613D-B05F-4320-812D-9373B84D47E7}"/>
              </a:ext>
            </a:extLst>
          </p:cNvPr>
          <p:cNvSpPr txBox="1"/>
          <p:nvPr/>
        </p:nvSpPr>
        <p:spPr>
          <a:xfrm>
            <a:off x="8370533" y="3177828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i="1" dirty="0"/>
              <a:t>Sorted Stimuli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47FD85-9D37-47B4-8A28-7B0B43D47AB6}"/>
              </a:ext>
            </a:extLst>
          </p:cNvPr>
          <p:cNvCxnSpPr>
            <a:cxnSpLocks/>
          </p:cNvCxnSpPr>
          <p:nvPr/>
        </p:nvCxnSpPr>
        <p:spPr>
          <a:xfrm>
            <a:off x="7903531" y="3970888"/>
            <a:ext cx="718460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D9F7D4-A8E8-497E-A139-BC7BC0775B42}"/>
              </a:ext>
            </a:extLst>
          </p:cNvPr>
          <p:cNvSpPr txBox="1"/>
          <p:nvPr/>
        </p:nvSpPr>
        <p:spPr>
          <a:xfrm>
            <a:off x="8296922" y="4681998"/>
            <a:ext cx="109627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More similar </a:t>
            </a:r>
          </a:p>
          <a:p>
            <a:pPr>
              <a:lnSpc>
                <a:spcPct val="90000"/>
              </a:lnSpc>
            </a:pPr>
            <a:r>
              <a:rPr lang="en-US" dirty="0"/>
              <a:t>to reference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CBB85-458C-488A-9ECA-65D6D1028967}"/>
              </a:ext>
            </a:extLst>
          </p:cNvPr>
          <p:cNvSpPr txBox="1"/>
          <p:nvPr/>
        </p:nvSpPr>
        <p:spPr>
          <a:xfrm>
            <a:off x="9844125" y="4672776"/>
            <a:ext cx="109627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Less similar </a:t>
            </a:r>
          </a:p>
          <a:p>
            <a:pPr>
              <a:lnSpc>
                <a:spcPct val="90000"/>
              </a:lnSpc>
            </a:pPr>
            <a:r>
              <a:rPr lang="en-US" dirty="0"/>
              <a:t>to reference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5E2FC0-DA51-48B6-A8A7-465F6E909BE7}"/>
              </a:ext>
            </a:extLst>
          </p:cNvPr>
          <p:cNvCxnSpPr>
            <a:cxnSpLocks/>
          </p:cNvCxnSpPr>
          <p:nvPr/>
        </p:nvCxnSpPr>
        <p:spPr>
          <a:xfrm>
            <a:off x="9268098" y="3993044"/>
            <a:ext cx="718460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1A29C4-1328-4B4E-BB96-40BCAF35A1E6}"/>
              </a:ext>
            </a:extLst>
          </p:cNvPr>
          <p:cNvSpPr txBox="1"/>
          <p:nvPr/>
        </p:nvSpPr>
        <p:spPr>
          <a:xfrm>
            <a:off x="8586060" y="5391945"/>
            <a:ext cx="109627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Rank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BAB3CD-0DAF-4805-AA2F-0BB86C9A434A}"/>
              </a:ext>
            </a:extLst>
          </p:cNvPr>
          <p:cNvSpPr txBox="1"/>
          <p:nvPr/>
        </p:nvSpPr>
        <p:spPr>
          <a:xfrm>
            <a:off x="9876777" y="5422971"/>
            <a:ext cx="109627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Rank 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E55F919-5303-43D4-AD98-DD9CECC388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2" y="3940209"/>
            <a:ext cx="1975599" cy="26304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33FABD3-A118-4FCB-8883-3E6DAF529F74}"/>
              </a:ext>
            </a:extLst>
          </p:cNvPr>
          <p:cNvSpPr txBox="1"/>
          <p:nvPr/>
        </p:nvSpPr>
        <p:spPr>
          <a:xfrm>
            <a:off x="3254943" y="467277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Lots of metrics, tools and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concepts in graph theory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and network analysis to possibly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leverage for perception</a:t>
            </a:r>
          </a:p>
        </p:txBody>
      </p:sp>
    </p:spTree>
    <p:extLst>
      <p:ext uri="{BB962C8B-B14F-4D97-AF65-F5344CB8AC3E}">
        <p14:creationId xmlns:p14="http://schemas.microsoft.com/office/powerpoint/2010/main" val="19518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Oriented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Establishing a convention for “reading” the graphs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0" y="1724580"/>
            <a:ext cx="4654891" cy="40789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Algorithms for graph layout is its own research area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D3.js force-directed layout for initial layout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Manually orient increasing dissimilarity from left to right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Similar to the number line in mathematics and matches the experimental task instructions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Note “oriented” is not an established term in the terminology of graph theory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Additional conventions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  <a:latin typeface="HP Simplified Light"/>
              </a:rPr>
              <a:t>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ash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 or </a:t>
            </a:r>
            <a:r>
              <a:rPr lang="en-US" sz="1600" b="1" dirty="0">
                <a:solidFill>
                  <a:prstClr val="black"/>
                </a:solidFill>
                <a:latin typeface="HP Simplified Light"/>
              </a:rPr>
              <a:t>–</a:t>
            </a:r>
            <a:r>
              <a:rPr lang="en-US" sz="1600" dirty="0">
                <a:solidFill>
                  <a:prstClr val="black"/>
                </a:solidFill>
                <a:latin typeface="HP Simplified Light"/>
              </a:rPr>
              <a:t> as label for reference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  <a:latin typeface="HP Simplified Light"/>
              </a:rPr>
              <a:t>P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eriod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t> or . with empty node for “end of graph”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FA9C6-9A76-40AA-BDAD-02C09874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46" y="1148243"/>
            <a:ext cx="6855380" cy="43297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EC805B-C187-4921-8B7E-04B44A59FA81}"/>
              </a:ext>
            </a:extLst>
          </p:cNvPr>
          <p:cNvCxnSpPr/>
          <p:nvPr/>
        </p:nvCxnSpPr>
        <p:spPr>
          <a:xfrm>
            <a:off x="6554039" y="5776759"/>
            <a:ext cx="4545874" cy="0"/>
          </a:xfrm>
          <a:prstGeom prst="straightConnector1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A1D746-179B-43B8-89C1-7C83F74EC817}"/>
              </a:ext>
            </a:extLst>
          </p:cNvPr>
          <p:cNvSpPr txBox="1"/>
          <p:nvPr/>
        </p:nvSpPr>
        <p:spPr>
          <a:xfrm>
            <a:off x="6834633" y="584752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Increasing dissimilarity relative to reference</a:t>
            </a:r>
          </a:p>
        </p:txBody>
      </p:sp>
    </p:spTree>
    <p:extLst>
      <p:ext uri="{BB962C8B-B14F-4D97-AF65-F5344CB8AC3E}">
        <p14:creationId xmlns:p14="http://schemas.microsoft.com/office/powerpoint/2010/main" val="150174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441" y="1133856"/>
            <a:ext cx="10969943" cy="260574"/>
          </a:xfrm>
        </p:spPr>
        <p:txBody>
          <a:bodyPr/>
          <a:lstStyle/>
          <a:p>
            <a:r>
              <a:rPr lang="en-US" i="1" dirty="0"/>
              <a:t>Consider using when the dissimilarity matrix just looks like a table of numbers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082FB-09F9-46D9-91CE-7DEC3AE3BA60}"/>
              </a:ext>
            </a:extLst>
          </p:cNvPr>
          <p:cNvSpPr txBox="1"/>
          <p:nvPr/>
        </p:nvSpPr>
        <p:spPr>
          <a:xfrm>
            <a:off x="609440" y="1845943"/>
            <a:ext cx="6078743" cy="395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Thickness is proportional to number of times a node rank order occurs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HP Simplified 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F5F906-209B-4385-B057-E3AB1C175E8E}"/>
              </a:ext>
            </a:extLst>
          </p:cNvPr>
          <p:cNvSpPr/>
          <p:nvPr/>
        </p:nvSpPr>
        <p:spPr>
          <a:xfrm>
            <a:off x="2042015" y="2696647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48063-59EE-4B32-8D59-8180B53649F5}"/>
              </a:ext>
            </a:extLst>
          </p:cNvPr>
          <p:cNvSpPr txBox="1"/>
          <p:nvPr/>
        </p:nvSpPr>
        <p:spPr>
          <a:xfrm>
            <a:off x="1770049" y="2325949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Reference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985ABE-EF70-4220-86A3-7849437AA590}"/>
              </a:ext>
            </a:extLst>
          </p:cNvPr>
          <p:cNvSpPr/>
          <p:nvPr/>
        </p:nvSpPr>
        <p:spPr>
          <a:xfrm>
            <a:off x="2911192" y="2696646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DAF615-C79C-4A85-8A5C-278643B0A6FF}"/>
              </a:ext>
            </a:extLst>
          </p:cNvPr>
          <p:cNvSpPr/>
          <p:nvPr/>
        </p:nvSpPr>
        <p:spPr>
          <a:xfrm>
            <a:off x="3532935" y="2696646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3F0A3F-DB85-4A60-9A39-0DEFB1A60BBF}"/>
              </a:ext>
            </a:extLst>
          </p:cNvPr>
          <p:cNvSpPr/>
          <p:nvPr/>
        </p:nvSpPr>
        <p:spPr>
          <a:xfrm>
            <a:off x="4175774" y="2703314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692F1-D6B7-4E97-8573-CCF1F944859B}"/>
              </a:ext>
            </a:extLst>
          </p:cNvPr>
          <p:cNvSpPr txBox="1"/>
          <p:nvPr/>
        </p:nvSpPr>
        <p:spPr>
          <a:xfrm>
            <a:off x="2909398" y="2303114"/>
            <a:ext cx="940525" cy="5142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Randomly ordered stimuli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FED3661-4440-455E-9265-4D8C93D1FA6B}"/>
              </a:ext>
            </a:extLst>
          </p:cNvPr>
          <p:cNvSpPr/>
          <p:nvPr/>
        </p:nvSpPr>
        <p:spPr>
          <a:xfrm>
            <a:off x="2042015" y="3466105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AEF159-5E5D-4B94-952F-A7A17602091E}"/>
              </a:ext>
            </a:extLst>
          </p:cNvPr>
          <p:cNvSpPr/>
          <p:nvPr/>
        </p:nvSpPr>
        <p:spPr>
          <a:xfrm>
            <a:off x="2911192" y="3466104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2055EC8-8576-4A06-A915-B113BC20A23C}"/>
              </a:ext>
            </a:extLst>
          </p:cNvPr>
          <p:cNvSpPr/>
          <p:nvPr/>
        </p:nvSpPr>
        <p:spPr>
          <a:xfrm>
            <a:off x="4153250" y="3490315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3DF5C0-60BD-4324-A446-52AD954CE678}"/>
              </a:ext>
            </a:extLst>
          </p:cNvPr>
          <p:cNvSpPr/>
          <p:nvPr/>
        </p:nvSpPr>
        <p:spPr>
          <a:xfrm>
            <a:off x="3517617" y="3490315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CAC4DEF-2ABF-44D2-A199-D68EBDDC2A28}"/>
              </a:ext>
            </a:extLst>
          </p:cNvPr>
          <p:cNvSpPr/>
          <p:nvPr/>
        </p:nvSpPr>
        <p:spPr>
          <a:xfrm>
            <a:off x="2042015" y="4247647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03D47B-939D-47E0-99F1-598BA8190318}"/>
              </a:ext>
            </a:extLst>
          </p:cNvPr>
          <p:cNvSpPr/>
          <p:nvPr/>
        </p:nvSpPr>
        <p:spPr>
          <a:xfrm>
            <a:off x="4170835" y="4279625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577E53-90D7-4F91-B319-09760FD75819}"/>
              </a:ext>
            </a:extLst>
          </p:cNvPr>
          <p:cNvSpPr/>
          <p:nvPr/>
        </p:nvSpPr>
        <p:spPr>
          <a:xfrm>
            <a:off x="3515350" y="4282816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161441-A2FC-4425-820F-EEE71B19CBB6}"/>
              </a:ext>
            </a:extLst>
          </p:cNvPr>
          <p:cNvSpPr/>
          <p:nvPr/>
        </p:nvSpPr>
        <p:spPr>
          <a:xfrm>
            <a:off x="2893606" y="4296524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D86AFA-7C6F-4023-A7F3-F67C7C33624F}"/>
              </a:ext>
            </a:extLst>
          </p:cNvPr>
          <p:cNvSpPr/>
          <p:nvPr/>
        </p:nvSpPr>
        <p:spPr>
          <a:xfrm>
            <a:off x="2042015" y="5126943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6CF995-C3AE-4006-9FA4-43149A5A89F9}"/>
              </a:ext>
            </a:extLst>
          </p:cNvPr>
          <p:cNvSpPr/>
          <p:nvPr/>
        </p:nvSpPr>
        <p:spPr>
          <a:xfrm>
            <a:off x="3517620" y="5141821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9CA131-56B2-4760-8A9D-021644B50539}"/>
              </a:ext>
            </a:extLst>
          </p:cNvPr>
          <p:cNvSpPr/>
          <p:nvPr/>
        </p:nvSpPr>
        <p:spPr>
          <a:xfrm>
            <a:off x="4153247" y="5134690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5456B-22E1-42C2-B027-E43CC3A468C1}"/>
              </a:ext>
            </a:extLst>
          </p:cNvPr>
          <p:cNvSpPr/>
          <p:nvPr/>
        </p:nvSpPr>
        <p:spPr>
          <a:xfrm>
            <a:off x="2900302" y="5126943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16AB23-CBD0-4B49-A9D9-B63350BC8CF1}"/>
              </a:ext>
            </a:extLst>
          </p:cNvPr>
          <p:cNvSpPr txBox="1"/>
          <p:nvPr/>
        </p:nvSpPr>
        <p:spPr>
          <a:xfrm>
            <a:off x="6578070" y="2319925"/>
            <a:ext cx="940525" cy="5142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Sorted stimuli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524CB0B-FACE-4A36-84E9-E51625C82936}"/>
              </a:ext>
            </a:extLst>
          </p:cNvPr>
          <p:cNvSpPr/>
          <p:nvPr/>
        </p:nvSpPr>
        <p:spPr>
          <a:xfrm>
            <a:off x="5718854" y="2706790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B251DB-9794-4F28-B14B-F40FA95B2104}"/>
              </a:ext>
            </a:extLst>
          </p:cNvPr>
          <p:cNvSpPr/>
          <p:nvPr/>
        </p:nvSpPr>
        <p:spPr>
          <a:xfrm>
            <a:off x="7174604" y="2686016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EA5996-69B4-495B-8B68-4608A1F1EC91}"/>
              </a:ext>
            </a:extLst>
          </p:cNvPr>
          <p:cNvSpPr/>
          <p:nvPr/>
        </p:nvSpPr>
        <p:spPr>
          <a:xfrm>
            <a:off x="6517690" y="2706790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4C6B46-76F1-4AD6-81F1-19DAECF4BB14}"/>
              </a:ext>
            </a:extLst>
          </p:cNvPr>
          <p:cNvSpPr/>
          <p:nvPr/>
        </p:nvSpPr>
        <p:spPr>
          <a:xfrm>
            <a:off x="7820196" y="2680563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64D096-D548-4AD9-8067-051E32AB8261}"/>
              </a:ext>
            </a:extLst>
          </p:cNvPr>
          <p:cNvSpPr/>
          <p:nvPr/>
        </p:nvSpPr>
        <p:spPr>
          <a:xfrm>
            <a:off x="5718854" y="3476248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151B3E4-8976-4115-9662-74E0564DB89B}"/>
              </a:ext>
            </a:extLst>
          </p:cNvPr>
          <p:cNvSpPr/>
          <p:nvPr/>
        </p:nvSpPr>
        <p:spPr>
          <a:xfrm>
            <a:off x="6517691" y="3476247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0E9B27-FE03-44EA-B526-DBCA94F9658D}"/>
              </a:ext>
            </a:extLst>
          </p:cNvPr>
          <p:cNvSpPr/>
          <p:nvPr/>
        </p:nvSpPr>
        <p:spPr>
          <a:xfrm>
            <a:off x="7194456" y="3482914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829B05-E058-427C-B9E4-2B26D01B477E}"/>
              </a:ext>
            </a:extLst>
          </p:cNvPr>
          <p:cNvSpPr/>
          <p:nvPr/>
        </p:nvSpPr>
        <p:spPr>
          <a:xfrm>
            <a:off x="7847669" y="3482873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A9F25F-36AF-42F8-9ECF-CA96E457774C}"/>
              </a:ext>
            </a:extLst>
          </p:cNvPr>
          <p:cNvSpPr/>
          <p:nvPr/>
        </p:nvSpPr>
        <p:spPr>
          <a:xfrm>
            <a:off x="5718854" y="4257790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172B0B9-2BF0-458D-B3F9-920A136015C5}"/>
              </a:ext>
            </a:extLst>
          </p:cNvPr>
          <p:cNvSpPr/>
          <p:nvPr/>
        </p:nvSpPr>
        <p:spPr>
          <a:xfrm>
            <a:off x="7193733" y="4295424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81D608-F6E9-4159-847A-D7E18A5DC213}"/>
              </a:ext>
            </a:extLst>
          </p:cNvPr>
          <p:cNvSpPr/>
          <p:nvPr/>
        </p:nvSpPr>
        <p:spPr>
          <a:xfrm>
            <a:off x="6541970" y="4268007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AA54BAF-80FF-4D8B-91CC-7E66A7B5746E}"/>
              </a:ext>
            </a:extLst>
          </p:cNvPr>
          <p:cNvSpPr/>
          <p:nvPr/>
        </p:nvSpPr>
        <p:spPr>
          <a:xfrm>
            <a:off x="7847670" y="4313009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449BB5B-D470-4BC7-BA6A-0842F7DD7E11}"/>
              </a:ext>
            </a:extLst>
          </p:cNvPr>
          <p:cNvSpPr/>
          <p:nvPr/>
        </p:nvSpPr>
        <p:spPr>
          <a:xfrm>
            <a:off x="5718854" y="5066746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40C17C8-A97B-4F6A-9375-3E525375F193}"/>
              </a:ext>
            </a:extLst>
          </p:cNvPr>
          <p:cNvSpPr/>
          <p:nvPr/>
        </p:nvSpPr>
        <p:spPr>
          <a:xfrm>
            <a:off x="7194456" y="5099209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70B3E73-E7F9-4B28-A67C-64A355AACD21}"/>
              </a:ext>
            </a:extLst>
          </p:cNvPr>
          <p:cNvSpPr/>
          <p:nvPr/>
        </p:nvSpPr>
        <p:spPr>
          <a:xfrm>
            <a:off x="6542900" y="5105877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6AA4141-2FC1-4161-92C5-E1F65917D1CD}"/>
              </a:ext>
            </a:extLst>
          </p:cNvPr>
          <p:cNvSpPr/>
          <p:nvPr/>
        </p:nvSpPr>
        <p:spPr>
          <a:xfrm>
            <a:off x="7847670" y="5099209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9C97CEA-8DC7-416E-BA2B-733C69F804B1}"/>
              </a:ext>
            </a:extLst>
          </p:cNvPr>
          <p:cNvSpPr/>
          <p:nvPr/>
        </p:nvSpPr>
        <p:spPr>
          <a:xfrm>
            <a:off x="9210329" y="1545731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03A0907-83ED-49D9-A258-F7031841CC3E}"/>
              </a:ext>
            </a:extLst>
          </p:cNvPr>
          <p:cNvSpPr/>
          <p:nvPr/>
        </p:nvSpPr>
        <p:spPr>
          <a:xfrm>
            <a:off x="10760136" y="1802831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546DBA-D909-4916-9D8D-4AF6209817D1}"/>
              </a:ext>
            </a:extLst>
          </p:cNvPr>
          <p:cNvSpPr/>
          <p:nvPr/>
        </p:nvSpPr>
        <p:spPr>
          <a:xfrm>
            <a:off x="10090833" y="1176709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4339971-0ACD-4CD5-AC04-02F0D52659D7}"/>
              </a:ext>
            </a:extLst>
          </p:cNvPr>
          <p:cNvSpPr/>
          <p:nvPr/>
        </p:nvSpPr>
        <p:spPr>
          <a:xfrm>
            <a:off x="11282649" y="1196886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DB80F78-FECB-4997-8085-03E2D1FB723E}"/>
              </a:ext>
            </a:extLst>
          </p:cNvPr>
          <p:cNvCxnSpPr>
            <a:stCxn id="53" idx="7"/>
            <a:endCxn id="55" idx="2"/>
          </p:cNvCxnSpPr>
          <p:nvPr/>
        </p:nvCxnSpPr>
        <p:spPr>
          <a:xfrm flipV="1">
            <a:off x="9656322" y="1433810"/>
            <a:ext cx="434511" cy="18722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F00B53-AB21-4A54-9A6F-A4EF800490F7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0579241" y="1577946"/>
            <a:ext cx="257415" cy="30018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2665F39-53B3-4CC5-B787-F35FF4A526D6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11206129" y="1635784"/>
            <a:ext cx="153040" cy="24875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58D551F-0F1C-4933-B055-D1BB6277EBDC}"/>
              </a:ext>
            </a:extLst>
          </p:cNvPr>
          <p:cNvSpPr/>
          <p:nvPr/>
        </p:nvSpPr>
        <p:spPr>
          <a:xfrm>
            <a:off x="9312528" y="2853085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EF6143B-E5EE-4440-87D6-6A98BF9A01FD}"/>
              </a:ext>
            </a:extLst>
          </p:cNvPr>
          <p:cNvSpPr/>
          <p:nvPr/>
        </p:nvSpPr>
        <p:spPr>
          <a:xfrm>
            <a:off x="10862335" y="3110185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768D14F-E50A-46A1-83B1-B6AEE7645AA6}"/>
              </a:ext>
            </a:extLst>
          </p:cNvPr>
          <p:cNvSpPr/>
          <p:nvPr/>
        </p:nvSpPr>
        <p:spPr>
          <a:xfrm>
            <a:off x="10193032" y="2484063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0BDDFDD-82B8-40B6-8F86-F38CB53E6662}"/>
              </a:ext>
            </a:extLst>
          </p:cNvPr>
          <p:cNvSpPr/>
          <p:nvPr/>
        </p:nvSpPr>
        <p:spPr>
          <a:xfrm>
            <a:off x="11384848" y="2504240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39F59F-A1A5-4B27-B921-A61EBBE174E9}"/>
              </a:ext>
            </a:extLst>
          </p:cNvPr>
          <p:cNvCxnSpPr>
            <a:stCxn id="63" idx="7"/>
            <a:endCxn id="65" idx="2"/>
          </p:cNvCxnSpPr>
          <p:nvPr/>
        </p:nvCxnSpPr>
        <p:spPr>
          <a:xfrm flipV="1">
            <a:off x="9758521" y="2741164"/>
            <a:ext cx="434511" cy="18722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7DF4C3D-A132-42B1-AB4A-C751FEE16B13}"/>
              </a:ext>
            </a:extLst>
          </p:cNvPr>
          <p:cNvCxnSpPr>
            <a:cxnSpLocks/>
          </p:cNvCxnSpPr>
          <p:nvPr/>
        </p:nvCxnSpPr>
        <p:spPr>
          <a:xfrm>
            <a:off x="10651322" y="2875397"/>
            <a:ext cx="261256" cy="32635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9B3FD8A-8FE0-43A4-A803-42A64BEFBADE}"/>
              </a:ext>
            </a:extLst>
          </p:cNvPr>
          <p:cNvCxnSpPr>
            <a:cxnSpLocks/>
          </p:cNvCxnSpPr>
          <p:nvPr/>
        </p:nvCxnSpPr>
        <p:spPr>
          <a:xfrm flipV="1">
            <a:off x="11330169" y="3015732"/>
            <a:ext cx="240566" cy="24760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E5BED2E-D460-4ADF-90B6-DD5CEDA4C1A2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>
            <a:off x="9835041" y="3110186"/>
            <a:ext cx="1027294" cy="25710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41D1D55-CE9F-4AC8-95EA-9D5FDFF8590A}"/>
              </a:ext>
            </a:extLst>
          </p:cNvPr>
          <p:cNvCxnSpPr>
            <a:cxnSpLocks/>
          </p:cNvCxnSpPr>
          <p:nvPr/>
        </p:nvCxnSpPr>
        <p:spPr>
          <a:xfrm flipH="1" flipV="1">
            <a:off x="10715692" y="2725914"/>
            <a:ext cx="331181" cy="42416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C81F51C-504A-4B38-84C7-20A6C84A1DB9}"/>
              </a:ext>
            </a:extLst>
          </p:cNvPr>
          <p:cNvCxnSpPr>
            <a:cxnSpLocks/>
          </p:cNvCxnSpPr>
          <p:nvPr/>
        </p:nvCxnSpPr>
        <p:spPr>
          <a:xfrm flipV="1">
            <a:off x="10726430" y="2719928"/>
            <a:ext cx="654180" cy="173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37EBEC1-DDC5-47B5-B72C-A9AF30356476}"/>
              </a:ext>
            </a:extLst>
          </p:cNvPr>
          <p:cNvSpPr/>
          <p:nvPr/>
        </p:nvSpPr>
        <p:spPr>
          <a:xfrm>
            <a:off x="9323123" y="4290202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7F538D4-69D5-4B01-A7CD-E33ABECF4F3A}"/>
              </a:ext>
            </a:extLst>
          </p:cNvPr>
          <p:cNvSpPr/>
          <p:nvPr/>
        </p:nvSpPr>
        <p:spPr>
          <a:xfrm>
            <a:off x="10872930" y="4547302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7FB1D8A-5648-40DA-AB8C-F9BFA4F99259}"/>
              </a:ext>
            </a:extLst>
          </p:cNvPr>
          <p:cNvSpPr/>
          <p:nvPr/>
        </p:nvSpPr>
        <p:spPr>
          <a:xfrm>
            <a:off x="10203627" y="3921180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CBCE835-C63A-454D-A4B5-892E143705FE}"/>
              </a:ext>
            </a:extLst>
          </p:cNvPr>
          <p:cNvSpPr/>
          <p:nvPr/>
        </p:nvSpPr>
        <p:spPr>
          <a:xfrm>
            <a:off x="11395443" y="3941357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66FCC5-A39E-4351-9005-A7C068CA48A1}"/>
              </a:ext>
            </a:extLst>
          </p:cNvPr>
          <p:cNvCxnSpPr>
            <a:stCxn id="84" idx="7"/>
            <a:endCxn id="86" idx="2"/>
          </p:cNvCxnSpPr>
          <p:nvPr/>
        </p:nvCxnSpPr>
        <p:spPr>
          <a:xfrm flipV="1">
            <a:off x="9769116" y="4178281"/>
            <a:ext cx="434511" cy="18722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5817607-6496-48AB-AB0B-ACA4A6843878}"/>
              </a:ext>
            </a:extLst>
          </p:cNvPr>
          <p:cNvCxnSpPr>
            <a:cxnSpLocks/>
            <a:stCxn id="84" idx="6"/>
            <a:endCxn id="85" idx="3"/>
          </p:cNvCxnSpPr>
          <p:nvPr/>
        </p:nvCxnSpPr>
        <p:spPr>
          <a:xfrm>
            <a:off x="9845636" y="4547303"/>
            <a:ext cx="1103814" cy="438897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3E486FC-D5D1-4799-9D3E-D72525306647}"/>
              </a:ext>
            </a:extLst>
          </p:cNvPr>
          <p:cNvCxnSpPr/>
          <p:nvPr/>
        </p:nvCxnSpPr>
        <p:spPr>
          <a:xfrm flipV="1">
            <a:off x="9834324" y="4294034"/>
            <a:ext cx="434511" cy="18722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C3A84D-8C82-4900-92AE-2D3D395C012C}"/>
              </a:ext>
            </a:extLst>
          </p:cNvPr>
          <p:cNvCxnSpPr>
            <a:cxnSpLocks/>
          </p:cNvCxnSpPr>
          <p:nvPr/>
        </p:nvCxnSpPr>
        <p:spPr>
          <a:xfrm>
            <a:off x="10597861" y="4394116"/>
            <a:ext cx="229838" cy="2915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8AFF24-B485-4ED4-AB77-55AC32307315}"/>
              </a:ext>
            </a:extLst>
          </p:cNvPr>
          <p:cNvCxnSpPr>
            <a:cxnSpLocks/>
          </p:cNvCxnSpPr>
          <p:nvPr/>
        </p:nvCxnSpPr>
        <p:spPr>
          <a:xfrm flipV="1">
            <a:off x="11284445" y="4364628"/>
            <a:ext cx="169518" cy="200606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F46D4D04-06C0-49EA-AFE5-7F15B30A3BDA}"/>
              </a:ext>
            </a:extLst>
          </p:cNvPr>
          <p:cNvSpPr txBox="1"/>
          <p:nvPr/>
        </p:nvSpPr>
        <p:spPr>
          <a:xfrm>
            <a:off x="9834324" y="664520"/>
            <a:ext cx="940525" cy="5142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Accumulating weights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1C7415-7FB0-40AA-8683-34B7393D1F81}"/>
              </a:ext>
            </a:extLst>
          </p:cNvPr>
          <p:cNvSpPr txBox="1"/>
          <p:nvPr/>
        </p:nvSpPr>
        <p:spPr>
          <a:xfrm>
            <a:off x="534920" y="2334759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Observer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B8C355B-90DE-4541-AA2A-EDA87F511554}"/>
              </a:ext>
            </a:extLst>
          </p:cNvPr>
          <p:cNvSpPr txBox="1"/>
          <p:nvPr/>
        </p:nvSpPr>
        <p:spPr>
          <a:xfrm>
            <a:off x="722796" y="2821950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F4D621B-5CD7-41EA-8F03-9FC2E9E74249}"/>
              </a:ext>
            </a:extLst>
          </p:cNvPr>
          <p:cNvSpPr txBox="1"/>
          <p:nvPr/>
        </p:nvSpPr>
        <p:spPr>
          <a:xfrm>
            <a:off x="749813" y="3622325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62FEEF-177F-4933-978A-178E78CC82D0}"/>
              </a:ext>
            </a:extLst>
          </p:cNvPr>
          <p:cNvSpPr txBox="1"/>
          <p:nvPr/>
        </p:nvSpPr>
        <p:spPr>
          <a:xfrm>
            <a:off x="727662" y="4477390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5F4B181-E264-40B3-8BB9-EFB90AAF316C}"/>
              </a:ext>
            </a:extLst>
          </p:cNvPr>
          <p:cNvSpPr txBox="1"/>
          <p:nvPr/>
        </p:nvSpPr>
        <p:spPr>
          <a:xfrm>
            <a:off x="723961" y="5385873"/>
            <a:ext cx="940525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4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93D4F66-0D68-4301-86B5-C7522AF41031}"/>
              </a:ext>
            </a:extLst>
          </p:cNvPr>
          <p:cNvSpPr/>
          <p:nvPr/>
        </p:nvSpPr>
        <p:spPr>
          <a:xfrm>
            <a:off x="9395065" y="5572513"/>
            <a:ext cx="522513" cy="51420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501290F-B18D-45C5-9D62-A8F2C940E6D2}"/>
              </a:ext>
            </a:extLst>
          </p:cNvPr>
          <p:cNvSpPr/>
          <p:nvPr/>
        </p:nvSpPr>
        <p:spPr>
          <a:xfrm>
            <a:off x="10944872" y="5829613"/>
            <a:ext cx="522513" cy="514201"/>
          </a:xfrm>
          <a:prstGeom prst="ellipse">
            <a:avLst/>
          </a:prstGeom>
          <a:pattFill prst="lt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7C2EB05-45C9-4A9D-AA64-6E16329C9098}"/>
              </a:ext>
            </a:extLst>
          </p:cNvPr>
          <p:cNvSpPr/>
          <p:nvPr/>
        </p:nvSpPr>
        <p:spPr>
          <a:xfrm>
            <a:off x="10275569" y="5203491"/>
            <a:ext cx="522513" cy="514201"/>
          </a:xfrm>
          <a:prstGeom prst="ellipse">
            <a:avLst/>
          </a:prstGeom>
          <a:pattFill prst="narVert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50BDDBC-C6CA-4D32-A08F-296DCE2A76A2}"/>
              </a:ext>
            </a:extLst>
          </p:cNvPr>
          <p:cNvSpPr/>
          <p:nvPr/>
        </p:nvSpPr>
        <p:spPr>
          <a:xfrm>
            <a:off x="11467385" y="5223668"/>
            <a:ext cx="522513" cy="514201"/>
          </a:xfrm>
          <a:prstGeom prst="ellipse">
            <a:avLst/>
          </a:pr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AE60EC3-6943-4F8E-B7D2-62C77F92F5C7}"/>
              </a:ext>
            </a:extLst>
          </p:cNvPr>
          <p:cNvCxnSpPr>
            <a:stCxn id="108" idx="7"/>
            <a:endCxn id="110" idx="2"/>
          </p:cNvCxnSpPr>
          <p:nvPr/>
        </p:nvCxnSpPr>
        <p:spPr>
          <a:xfrm flipV="1">
            <a:off x="9841058" y="5460592"/>
            <a:ext cx="434511" cy="18722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FF886E1-751A-4452-84DD-F22865E82067}"/>
              </a:ext>
            </a:extLst>
          </p:cNvPr>
          <p:cNvCxnSpPr>
            <a:cxnSpLocks/>
            <a:stCxn id="108" idx="6"/>
            <a:endCxn id="109" idx="3"/>
          </p:cNvCxnSpPr>
          <p:nvPr/>
        </p:nvCxnSpPr>
        <p:spPr>
          <a:xfrm>
            <a:off x="9917578" y="5829614"/>
            <a:ext cx="1103814" cy="438897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69AFD8-2BAB-4038-A82E-FC91D7D19D1A}"/>
              </a:ext>
            </a:extLst>
          </p:cNvPr>
          <p:cNvCxnSpPr/>
          <p:nvPr/>
        </p:nvCxnSpPr>
        <p:spPr>
          <a:xfrm flipV="1">
            <a:off x="9906266" y="5576345"/>
            <a:ext cx="434511" cy="18722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5EE6E97-14FF-4A3D-90DB-C066BBBF7FB5}"/>
              </a:ext>
            </a:extLst>
          </p:cNvPr>
          <p:cNvCxnSpPr>
            <a:cxnSpLocks/>
            <a:endCxn id="110" idx="1"/>
          </p:cNvCxnSpPr>
          <p:nvPr/>
        </p:nvCxnSpPr>
        <p:spPr>
          <a:xfrm flipV="1">
            <a:off x="9775850" y="5278794"/>
            <a:ext cx="576239" cy="2714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DB8C2D9-6A63-40A7-B4DA-8D4E6613A704}"/>
              </a:ext>
            </a:extLst>
          </p:cNvPr>
          <p:cNvCxnSpPr>
            <a:cxnSpLocks/>
          </p:cNvCxnSpPr>
          <p:nvPr/>
        </p:nvCxnSpPr>
        <p:spPr>
          <a:xfrm>
            <a:off x="10494444" y="5672681"/>
            <a:ext cx="454856" cy="5340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2E58E5E-EB3D-4EAE-B27B-8E0BA062F4E7}"/>
              </a:ext>
            </a:extLst>
          </p:cNvPr>
          <p:cNvCxnSpPr>
            <a:cxnSpLocks/>
          </p:cNvCxnSpPr>
          <p:nvPr/>
        </p:nvCxnSpPr>
        <p:spPr>
          <a:xfrm flipV="1">
            <a:off x="11200086" y="5501334"/>
            <a:ext cx="278910" cy="30215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82745F1-206F-48F4-A12C-6EF115AED2A3}"/>
              </a:ext>
            </a:extLst>
          </p:cNvPr>
          <p:cNvSpPr txBox="1"/>
          <p:nvPr/>
        </p:nvSpPr>
        <p:spPr>
          <a:xfrm>
            <a:off x="793937" y="592299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For each observer, connect corresponding neighboring ranks. </a:t>
            </a:r>
          </a:p>
          <a:p>
            <a:pPr>
              <a:lnSpc>
                <a:spcPct val="90000"/>
              </a:lnSpc>
            </a:pPr>
            <a:r>
              <a:rPr lang="en-US" dirty="0"/>
              <a:t>Convert number edges to thickness. Above pattern fills only an example set of stimuli.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E1656DF-2E9F-4B01-8F85-28E9B5E1AAB1}"/>
              </a:ext>
            </a:extLst>
          </p:cNvPr>
          <p:cNvCxnSpPr>
            <a:cxnSpLocks/>
          </p:cNvCxnSpPr>
          <p:nvPr/>
        </p:nvCxnSpPr>
        <p:spPr>
          <a:xfrm>
            <a:off x="10673288" y="4274146"/>
            <a:ext cx="261256" cy="32635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5F8B66D-7EF9-455E-AF0E-F021C1741A23}"/>
              </a:ext>
            </a:extLst>
          </p:cNvPr>
          <p:cNvCxnSpPr>
            <a:cxnSpLocks/>
          </p:cNvCxnSpPr>
          <p:nvPr/>
        </p:nvCxnSpPr>
        <p:spPr>
          <a:xfrm flipH="1" flipV="1">
            <a:off x="10737658" y="4124663"/>
            <a:ext cx="331181" cy="42416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065814C-F90D-4272-A5BE-544B593B8AA8}"/>
              </a:ext>
            </a:extLst>
          </p:cNvPr>
          <p:cNvCxnSpPr>
            <a:cxnSpLocks/>
          </p:cNvCxnSpPr>
          <p:nvPr/>
        </p:nvCxnSpPr>
        <p:spPr>
          <a:xfrm>
            <a:off x="10745230" y="5578543"/>
            <a:ext cx="261256" cy="32635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7A09A31-3007-4EA9-A5AB-30806D29F517}"/>
              </a:ext>
            </a:extLst>
          </p:cNvPr>
          <p:cNvCxnSpPr>
            <a:cxnSpLocks/>
          </p:cNvCxnSpPr>
          <p:nvPr/>
        </p:nvCxnSpPr>
        <p:spPr>
          <a:xfrm flipH="1" flipV="1">
            <a:off x="10809600" y="5429060"/>
            <a:ext cx="331181" cy="42416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43B5B4E-16F3-49C0-9842-8CA5EBE778B4}"/>
              </a:ext>
            </a:extLst>
          </p:cNvPr>
          <p:cNvCxnSpPr>
            <a:cxnSpLocks/>
          </p:cNvCxnSpPr>
          <p:nvPr/>
        </p:nvCxnSpPr>
        <p:spPr>
          <a:xfrm flipV="1">
            <a:off x="11366516" y="4433930"/>
            <a:ext cx="240566" cy="24760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A820865-5498-4AF7-B0A8-6391737693E0}"/>
              </a:ext>
            </a:extLst>
          </p:cNvPr>
          <p:cNvCxnSpPr>
            <a:cxnSpLocks/>
          </p:cNvCxnSpPr>
          <p:nvPr/>
        </p:nvCxnSpPr>
        <p:spPr>
          <a:xfrm flipV="1">
            <a:off x="11407071" y="5739800"/>
            <a:ext cx="240566" cy="24760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5D160CC-3917-4E70-924B-F40572E36981}"/>
              </a:ext>
            </a:extLst>
          </p:cNvPr>
          <p:cNvCxnSpPr>
            <a:cxnSpLocks/>
          </p:cNvCxnSpPr>
          <p:nvPr/>
        </p:nvCxnSpPr>
        <p:spPr>
          <a:xfrm>
            <a:off x="10680446" y="5690267"/>
            <a:ext cx="229838" cy="2915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A7FBDBBA-C7EB-4831-B8CA-146C88FE1201}"/>
              </a:ext>
            </a:extLst>
          </p:cNvPr>
          <p:cNvCxnSpPr>
            <a:cxnSpLocks/>
          </p:cNvCxnSpPr>
          <p:nvPr/>
        </p:nvCxnSpPr>
        <p:spPr>
          <a:xfrm flipV="1">
            <a:off x="11358722" y="5626874"/>
            <a:ext cx="169518" cy="200606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D16B30-23AA-4996-87FA-1BBC5568DD10}"/>
              </a:ext>
            </a:extLst>
          </p:cNvPr>
          <p:cNvCxnSpPr>
            <a:cxnSpLocks/>
          </p:cNvCxnSpPr>
          <p:nvPr/>
        </p:nvCxnSpPr>
        <p:spPr>
          <a:xfrm flipV="1">
            <a:off x="10733701" y="4099062"/>
            <a:ext cx="654180" cy="173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F8972B4-7C29-4DAD-AC54-334760F7C0AB}"/>
              </a:ext>
            </a:extLst>
          </p:cNvPr>
          <p:cNvCxnSpPr>
            <a:cxnSpLocks/>
          </p:cNvCxnSpPr>
          <p:nvPr/>
        </p:nvCxnSpPr>
        <p:spPr>
          <a:xfrm flipV="1">
            <a:off x="10812759" y="5354575"/>
            <a:ext cx="654180" cy="173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67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D52C-5C4A-424D-B5F1-86170BB9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2881-DBD1-4B78-A54F-861B450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85247-DC57-4063-BE66-44CCE6044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Graphs that can be directly simulated and used for comparison purposes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9C2A9-1663-4E84-A9F0-579629971040}"/>
              </a:ext>
            </a:extLst>
          </p:cNvPr>
          <p:cNvSpPr txBox="1"/>
          <p:nvPr/>
        </p:nvSpPr>
        <p:spPr>
          <a:xfrm>
            <a:off x="1907177" y="57241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Uniform random sorting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3AF2D-A7AC-4491-A702-0E443CA0FF5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5" y="2168112"/>
            <a:ext cx="5366639" cy="3470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820285-4DFB-4D75-BAAF-221AE99845A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91" y="3096634"/>
            <a:ext cx="5805717" cy="2542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0D91F1-D7F9-4229-B540-090503BDC8BB}"/>
              </a:ext>
            </a:extLst>
          </p:cNvPr>
          <p:cNvSpPr txBox="1"/>
          <p:nvPr/>
        </p:nvSpPr>
        <p:spPr>
          <a:xfrm>
            <a:off x="8234550" y="56388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Perfect order sorting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CEA70-3FF9-4EC0-9CB7-C985D8997C95}"/>
              </a:ext>
            </a:extLst>
          </p:cNvPr>
          <p:cNvSpPr txBox="1"/>
          <p:nvPr/>
        </p:nvSpPr>
        <p:spPr>
          <a:xfrm>
            <a:off x="4771768" y="181403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Two examples shown below, other processes and models possible.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But a useful example of one pair of generative endpoints.</a:t>
            </a:r>
          </a:p>
        </p:txBody>
      </p:sp>
    </p:spTree>
    <p:extLst>
      <p:ext uri="{BB962C8B-B14F-4D97-AF65-F5344CB8AC3E}">
        <p14:creationId xmlns:p14="http://schemas.microsoft.com/office/powerpoint/2010/main" val="384442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 Standard 16x9 v4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6B3A97"/>
      </a:accent2>
      <a:accent3>
        <a:srgbClr val="87898B"/>
      </a:accent3>
      <a:accent4>
        <a:srgbClr val="99D5EF"/>
      </a:accent4>
      <a:accent5>
        <a:srgbClr val="B49CCA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 Light">
      <a:majorFont>
        <a:latin typeface="HP Simplified Light"/>
        <a:ea typeface=""/>
        <a:cs typeface=""/>
      </a:majorFont>
      <a:minorFont>
        <a:latin typeface="HP Simplifi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Red">
      <a:srgbClr val="C03854"/>
    </a:custClr>
    <a:custClr name="75% Red">
      <a:srgbClr val="D06A7F"/>
    </a:custClr>
    <a:custClr name="50% Red">
      <a:srgbClr val="DF9BA9"/>
    </a:custClr>
    <a:custClr name="25% Red">
      <a:srgbClr val="EECCD3"/>
    </a:custClr>
    <a:custClr name="Orange">
      <a:srgbClr val="E98233"/>
    </a:custClr>
    <a:custClr name="75% Orange">
      <a:srgbClr val="EEA166"/>
    </a:custClr>
    <a:custClr name="50% Orange">
      <a:srgbClr val="F3C098"/>
    </a:custClr>
    <a:custClr name="25% Orange">
      <a:srgbClr val="F9DFCB"/>
    </a:custClr>
  </a:custClrLst>
  <a:extLst>
    <a:ext uri="{05A4C25C-085E-4340-85A3-A5531E510DB2}">
      <thm15:themeFamily xmlns:thm15="http://schemas.microsoft.com/office/thememl/2012/main" name="Presentation1" id="{AFA9DE82-2F54-42C9-945C-4FEFC1727115}" vid="{847EC7DD-FCB8-4C62-9823-BB1F1FBF7741}"/>
    </a:ext>
  </a:extLst>
</a:theme>
</file>

<file path=ppt/theme/theme2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6B3A97"/>
      </a:accent2>
      <a:accent3>
        <a:srgbClr val="87898B"/>
      </a:accent3>
      <a:accent4>
        <a:srgbClr val="99D5EF"/>
      </a:accent4>
      <a:accent5>
        <a:srgbClr val="B49CCA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 Light">
      <a:majorFont>
        <a:latin typeface="HP Simplified Light"/>
        <a:ea typeface=""/>
        <a:cs typeface=""/>
      </a:majorFont>
      <a:minorFont>
        <a:latin typeface="HP Simplifi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Red">
      <a:srgbClr val="C03854"/>
    </a:custClr>
    <a:custClr name="75% Red">
      <a:srgbClr val="D06A7F"/>
    </a:custClr>
    <a:custClr name="50% Red">
      <a:srgbClr val="DF9BA9"/>
    </a:custClr>
    <a:custClr name="25% Red">
      <a:srgbClr val="EECCD3"/>
    </a:custClr>
    <a:custClr name="Orange">
      <a:srgbClr val="E98233"/>
    </a:custClr>
    <a:custClr name="75% Orange">
      <a:srgbClr val="EEA166"/>
    </a:custClr>
    <a:custClr name="50% Orange">
      <a:srgbClr val="F3C098"/>
    </a:custClr>
    <a:custClr name="25% Orange">
      <a:srgbClr val="F9DFCB"/>
    </a:custClr>
  </a:custClrLst>
</a:theme>
</file>

<file path=ppt/theme/theme3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6B3A97"/>
      </a:accent2>
      <a:accent3>
        <a:srgbClr val="87898B"/>
      </a:accent3>
      <a:accent4>
        <a:srgbClr val="99D5EF"/>
      </a:accent4>
      <a:accent5>
        <a:srgbClr val="B49CCA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 Light">
      <a:majorFont>
        <a:latin typeface="HP Simplified Light"/>
        <a:ea typeface=""/>
        <a:cs typeface=""/>
      </a:majorFont>
      <a:minorFont>
        <a:latin typeface="HP Simplifi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Red">
      <a:srgbClr val="C03854"/>
    </a:custClr>
    <a:custClr name="75% Red">
      <a:srgbClr val="D06A7F"/>
    </a:custClr>
    <a:custClr name="50% Red">
      <a:srgbClr val="DF9BA9"/>
    </a:custClr>
    <a:custClr name="25% Red">
      <a:srgbClr val="EECCD3"/>
    </a:custClr>
    <a:custClr name="Orange">
      <a:srgbClr val="E98233"/>
    </a:custClr>
    <a:custClr name="75% Orange">
      <a:srgbClr val="EEA166"/>
    </a:custClr>
    <a:custClr name="50% Orange">
      <a:srgbClr val="F3C098"/>
    </a:custClr>
    <a:custClr name="25% Orange">
      <a:srgbClr val="F9DFCB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69437</TotalTime>
  <Words>1455</Words>
  <Application>Microsoft Office PowerPoint</Application>
  <PresentationFormat>Custom</PresentationFormat>
  <Paragraphs>288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HP Simplified</vt:lpstr>
      <vt:lpstr>HP Simplified Light</vt:lpstr>
      <vt:lpstr>Symbol</vt:lpstr>
      <vt:lpstr>Times New Roman</vt:lpstr>
      <vt:lpstr>HP Standard 16x9 v4</vt:lpstr>
      <vt:lpstr>Single Anchor Sorting of Visual Appearance as an Oriented Graph</vt:lpstr>
      <vt:lpstr>Outline</vt:lpstr>
      <vt:lpstr>Motivation and Context</vt:lpstr>
      <vt:lpstr>Anchored Ranking</vt:lpstr>
      <vt:lpstr>Two Visual Experiments</vt:lpstr>
      <vt:lpstr>Graphing Similarity</vt:lpstr>
      <vt:lpstr>Oriented Graphs</vt:lpstr>
      <vt:lpstr>Weighted Graph</vt:lpstr>
      <vt:lpstr>Computational Graphs</vt:lpstr>
      <vt:lpstr>Test Sequence One: Deuteranopic Confusion Colors</vt:lpstr>
      <vt:lpstr>Test Sequence Two: Simple Shape Sequence</vt:lpstr>
      <vt:lpstr>Rank Aggregation</vt:lpstr>
      <vt:lpstr>Test Sequence Two: Simple Shapes Widest Path</vt:lpstr>
      <vt:lpstr>Solid Color Sorting</vt:lpstr>
      <vt:lpstr>Sorting Complex Appearance</vt:lpstr>
      <vt:lpstr>Evaluating Models</vt:lpstr>
      <vt:lpstr>Future Directions</vt:lpstr>
      <vt:lpstr>Summary</vt:lpstr>
      <vt:lpstr>PowerPoint Presentation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Gottwals, Melanie M.</dc:creator>
  <cp:lastModifiedBy>Moroney, Nathan</cp:lastModifiedBy>
  <cp:revision>276</cp:revision>
  <cp:lastPrinted>2018-11-02T00:57:14Z</cp:lastPrinted>
  <dcterms:created xsi:type="dcterms:W3CDTF">2018-03-02T21:25:24Z</dcterms:created>
  <dcterms:modified xsi:type="dcterms:W3CDTF">2018-11-02T23:03:27Z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1755665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D6.2.10</vt:lpwstr>
  </property>
</Properties>
</file>